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sldIdLst>
    <p:sldId id="256" r:id="rId2"/>
    <p:sldId id="394" r:id="rId3"/>
    <p:sldId id="395" r:id="rId4"/>
    <p:sldId id="397" r:id="rId5"/>
    <p:sldId id="396" r:id="rId6"/>
    <p:sldId id="398" r:id="rId7"/>
    <p:sldId id="399" r:id="rId8"/>
    <p:sldId id="377" r:id="rId9"/>
    <p:sldId id="400" r:id="rId10"/>
    <p:sldId id="378" r:id="rId11"/>
    <p:sldId id="381" r:id="rId12"/>
    <p:sldId id="380" r:id="rId13"/>
    <p:sldId id="382" r:id="rId14"/>
    <p:sldId id="379" r:id="rId15"/>
    <p:sldId id="383" r:id="rId16"/>
    <p:sldId id="384" r:id="rId17"/>
    <p:sldId id="385" r:id="rId18"/>
    <p:sldId id="386" r:id="rId19"/>
    <p:sldId id="401" r:id="rId20"/>
    <p:sldId id="387" r:id="rId21"/>
    <p:sldId id="388" r:id="rId22"/>
    <p:sldId id="402" r:id="rId23"/>
    <p:sldId id="389" r:id="rId24"/>
    <p:sldId id="390" r:id="rId25"/>
    <p:sldId id="391" r:id="rId26"/>
    <p:sldId id="392" r:id="rId27"/>
    <p:sldId id="393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8" r:id="rId44"/>
    <p:sldId id="419" r:id="rId45"/>
    <p:sldId id="420" r:id="rId46"/>
    <p:sldId id="421" r:id="rId47"/>
    <p:sldId id="422" r:id="rId48"/>
    <p:sldId id="423" r:id="rId49"/>
    <p:sldId id="424" r:id="rId50"/>
    <p:sldId id="42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 varScale="1">
        <p:scale>
          <a:sx n="123" d="100"/>
          <a:sy n="123" d="100"/>
        </p:scale>
        <p:origin x="1016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5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Pz-ullMOqc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7.bin"/><Relationship Id="rId4" Type="http://schemas.openxmlformats.org/officeDocument/2006/relationships/hyperlink" Target="http://www.engadget.com/2011/07/09/curtis-boirums-robotic-car-makes-omnidirectional-dreams-come-tr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6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longhamscouts.org.uk/content/view/52/38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Kalman</a:t>
            </a:r>
            <a:r>
              <a:rPr lang="en-US" dirty="0"/>
              <a:t> Filter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Static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 descr="kf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Static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in this case the </a:t>
            </a:r>
            <a:r>
              <a:rPr lang="en-US" dirty="0" err="1" smtClean="0"/>
              <a:t>Kalman</a:t>
            </a:r>
            <a:r>
              <a:rPr lang="en-US" dirty="0" smtClean="0"/>
              <a:t> filter tends towards estimating a constant level because the plant noise covariance is small compared to the measurement noise covariance</a:t>
            </a:r>
          </a:p>
          <a:p>
            <a:pPr lvl="1"/>
            <a:r>
              <a:rPr lang="en-US" dirty="0" smtClean="0"/>
              <a:t>the estimated state is much smoother than the measurements</a:t>
            </a:r>
          </a:p>
          <a:p>
            <a:r>
              <a:rPr lang="en-US" dirty="0" smtClean="0"/>
              <a:t>what happens if we increase the plant noise covariance?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 descr="kf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Static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in this case the </a:t>
            </a:r>
            <a:r>
              <a:rPr lang="en-US" dirty="0" err="1" smtClean="0"/>
              <a:t>Kalman</a:t>
            </a:r>
            <a:r>
              <a:rPr lang="en-US" dirty="0" smtClean="0"/>
              <a:t> filter tends towards estimating values that are closer to the measurements</a:t>
            </a:r>
          </a:p>
          <a:p>
            <a:r>
              <a:rPr lang="en-US" dirty="0" smtClean="0"/>
              <a:t>increasing the plant noise covariance causes the filter to place more weight on the measurements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the true situation is that the tank is filling at a constant rate but we use the static tank plant model</a:t>
            </a:r>
          </a:p>
          <a:p>
            <a:pPr lvl="1"/>
            <a:r>
              <a:rPr lang="en-US" dirty="0" smtClean="0"/>
              <a:t>i.e., we have a plant model that does not accurately model the state transition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 descr="kf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in this case the estimated state trails behind the true level</a:t>
            </a:r>
          </a:p>
          <a:p>
            <a:pPr lvl="1"/>
            <a:r>
              <a:rPr lang="en-US" dirty="0" smtClean="0"/>
              <a:t>estimated state has a much greater error than the noisy measurements</a:t>
            </a:r>
          </a:p>
          <a:p>
            <a:r>
              <a:rPr lang="en-US" dirty="0" smtClean="0"/>
              <a:t>if the plant model does not accurately model reality than you can expect poor results</a:t>
            </a:r>
          </a:p>
          <a:p>
            <a:pPr lvl="1"/>
            <a:r>
              <a:rPr lang="en-US" dirty="0" smtClean="0"/>
              <a:t>however, increasing the plant noise covariance will allow the filter to weight the measurements more heavily in the estimation…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 descr="kf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not clear if we have gained anything in this case</a:t>
            </a:r>
          </a:p>
          <a:p>
            <a:pPr lvl="1"/>
            <a:r>
              <a:rPr lang="en-US" dirty="0" smtClean="0"/>
              <a:t>the estimated state is reasonable but it is not clear if it is more accurate than the measurements</a:t>
            </a:r>
          </a:p>
          <a:p>
            <a:r>
              <a:rPr lang="en-US" dirty="0" smtClean="0"/>
              <a:t>what happens if we change the plant model to more accurately reflect the filling?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filling at a (noisy) constant rate and we do not care about the rate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is the change in the water level that occurred from time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/>
              <a:t>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921000" y="2057400"/>
          <a:ext cx="34512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" name="Equation" r:id="rId3" imgW="1257120" imgH="393480" progId="Equation.3">
                  <p:embed/>
                </p:oleObj>
              </mc:Choice>
              <mc:Fallback>
                <p:oleObj name="Equation" r:id="rId3" imgW="1257120" imgH="393480" progId="Equation.3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2057400"/>
                        <a:ext cx="34512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971800" y="3115469"/>
          <a:ext cx="18827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9" name="Equation" r:id="rId5" imgW="685800" imgH="228600" progId="Equation.3">
                  <p:embed/>
                </p:oleObj>
              </mc:Choice>
              <mc:Fallback>
                <p:oleObj name="Equation" r:id="rId5" imgW="685800" imgH="2286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15469"/>
                        <a:ext cx="18827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7865" y="22098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553" y="3244334"/>
            <a:ext cx="210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7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State Estimation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the static state estimation problem we have been studying</a:t>
            </a:r>
          </a:p>
          <a:p>
            <a:pPr lvl="1"/>
            <a:r>
              <a:rPr lang="en-US" dirty="0" smtClean="0"/>
              <a:t>the process or plant model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observation model</a:t>
            </a:r>
            <a:endParaRPr lang="en-US" dirty="0"/>
          </a:p>
        </p:txBody>
      </p:sp>
      <p:graphicFrame>
        <p:nvGraphicFramePr>
          <p:cNvPr id="89090" name="Object 4"/>
          <p:cNvGraphicFramePr>
            <a:graphicFrameLocks noChangeAspect="1"/>
          </p:cNvGraphicFramePr>
          <p:nvPr/>
        </p:nvGraphicFramePr>
        <p:xfrm>
          <a:off x="5181600" y="2362200"/>
          <a:ext cx="352425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8" name="Equation" r:id="rId3" imgW="1282680" imgH="457200" progId="Equation.3">
                  <p:embed/>
                </p:oleObj>
              </mc:Choice>
              <mc:Fallback>
                <p:oleObj name="Equation" r:id="rId3" imgW="12826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362200"/>
                        <a:ext cx="352425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1" name="Object 5"/>
          <p:cNvGraphicFramePr>
            <a:graphicFrameLocks noChangeAspect="1"/>
          </p:cNvGraphicFramePr>
          <p:nvPr/>
        </p:nvGraphicFramePr>
        <p:xfrm>
          <a:off x="5257800" y="4360862"/>
          <a:ext cx="18827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9" name="Equation" r:id="rId5" imgW="685800" imgH="228600" progId="Equation.3">
                  <p:embed/>
                </p:oleObj>
              </mc:Choice>
              <mc:Fallback>
                <p:oleObj name="Equation" r:id="rId5" imgW="6858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360862"/>
                        <a:ext cx="188277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523875" y="2362200"/>
          <a:ext cx="40481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0" name="Equation" r:id="rId7" imgW="1473120" imgH="228600" progId="Equation.3">
                  <p:embed/>
                </p:oleObj>
              </mc:Choice>
              <mc:Fallback>
                <p:oleObj name="Equation" r:id="rId7" imgW="14731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362200"/>
                        <a:ext cx="404812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1133475" y="4343400"/>
          <a:ext cx="282733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1" name="Equation" r:id="rId9" imgW="1028520" imgH="241200" progId="Equation.3">
                  <p:embed/>
                </p:oleObj>
              </mc:Choice>
              <mc:Fallback>
                <p:oleObj name="Equation" r:id="rId9" imgW="102852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4343400"/>
                        <a:ext cx="282733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 descr="kf5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the estimated state is more accurate and smoother than the measurements</a:t>
            </a:r>
          </a:p>
          <a:p>
            <a:r>
              <a:rPr lang="en-US" dirty="0" smtClean="0"/>
              <a:t>what about the filling rate?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filling at a (noisy) constant rate and we want to estimate the rate</a:t>
            </a:r>
          </a:p>
        </p:txBody>
      </p:sp>
      <p:graphicFrame>
        <p:nvGraphicFramePr>
          <p:cNvPr id="104450" name="Object 4"/>
          <p:cNvGraphicFramePr>
            <a:graphicFrameLocks noChangeAspect="1"/>
          </p:cNvGraphicFramePr>
          <p:nvPr/>
        </p:nvGraphicFramePr>
        <p:xfrm>
          <a:off x="2971800" y="1752600"/>
          <a:ext cx="4186237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2" name="Equation" r:id="rId3" imgW="1523880" imgH="672840" progId="Equation.3">
                  <p:embed/>
                </p:oleObj>
              </mc:Choice>
              <mc:Fallback>
                <p:oleObj name="Equation" r:id="rId3" imgW="1523880" imgH="672840" progId="Equation.3">
                  <p:embed/>
                  <p:pic>
                    <p:nvPicPr>
                      <p:cNvPr id="1044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752600"/>
                        <a:ext cx="4186237" cy="184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4"/>
          <p:cNvGraphicFramePr>
            <a:graphicFrameLocks noChangeAspect="1"/>
          </p:cNvGraphicFramePr>
          <p:nvPr/>
        </p:nvGraphicFramePr>
        <p:xfrm>
          <a:off x="2971800" y="4343400"/>
          <a:ext cx="28590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3" name="Equation" r:id="rId5" imgW="1041120" imgH="406080" progId="Equation.3">
                  <p:embed/>
                </p:oleObj>
              </mc:Choice>
              <mc:Fallback>
                <p:oleObj name="Equation" r:id="rId5" imgW="1041120" imgH="406080" progId="Equation.3">
                  <p:embed/>
                  <p:pic>
                    <p:nvPicPr>
                      <p:cNvPr id="10445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43400"/>
                        <a:ext cx="2859088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7865" y="22098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553" y="4454803"/>
            <a:ext cx="210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0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Content Placeholder 6" descr="kf6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the estimated filling rate seems to jump more than the estimated level</a:t>
            </a:r>
          </a:p>
          <a:p>
            <a:pPr lvl="1"/>
            <a:r>
              <a:rPr lang="en-US" dirty="0" smtClean="0"/>
              <a:t>this should not be surprising as we never actually measure the filling rate directly</a:t>
            </a:r>
          </a:p>
          <a:p>
            <a:pPr lvl="2"/>
            <a:r>
              <a:rPr lang="en-US" dirty="0" smtClean="0"/>
              <a:t>it is being inferred from the measured level (which is quite noisy)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Static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we trick the filter by using the filling plant model when the level is static?</a:t>
            </a:r>
          </a:p>
          <a:p>
            <a:pPr lvl="1"/>
            <a:r>
              <a:rPr lang="en-US" dirty="0" smtClean="0"/>
              <a:t>hopefully not, as the filter should converge to a fill rate of zero!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Static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Content Placeholder 6" descr="kf7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Static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Content Placeholder 6" descr="kf8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projectile launched from some initial</a:t>
            </a:r>
            <a:br>
              <a:rPr lang="en-US" dirty="0" smtClean="0"/>
            </a:br>
            <a:r>
              <a:rPr lang="en-US" dirty="0" smtClean="0"/>
              <a:t>point with some initial velocity under</a:t>
            </a:r>
            <a:br>
              <a:rPr lang="en-US" dirty="0" smtClean="0"/>
            </a:br>
            <a:r>
              <a:rPr lang="en-US" dirty="0" smtClean="0"/>
              <a:t>the influence of gravity (no drag)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477000" y="2667000"/>
            <a:ext cx="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6972300" y="3162300"/>
            <a:ext cx="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010400" y="2514600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7"/>
          </p:cNvCxnSpPr>
          <p:nvPr/>
        </p:nvCxnSpPr>
        <p:spPr>
          <a:xfrm flipV="1">
            <a:off x="7140482" y="1828800"/>
            <a:ext cx="555718" cy="7081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570" name="Object 4"/>
          <p:cNvGraphicFramePr>
            <a:graphicFrameLocks noChangeAspect="1"/>
          </p:cNvGraphicFramePr>
          <p:nvPr/>
        </p:nvGraphicFramePr>
        <p:xfrm>
          <a:off x="5867400" y="1905000"/>
          <a:ext cx="12890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" name="Equation" r:id="rId3" imgW="469800" imgH="228600" progId="Equation.3">
                  <p:embed/>
                </p:oleObj>
              </mc:Choice>
              <mc:Fallback>
                <p:oleObj name="Equation" r:id="rId3" imgW="469800" imgH="228600" progId="Equation.3">
                  <p:embed/>
                  <p:pic>
                    <p:nvPicPr>
                      <p:cNvPr id="1095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05000"/>
                        <a:ext cx="128905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4"/>
          <p:cNvGraphicFramePr>
            <a:graphicFrameLocks noChangeAspect="1"/>
          </p:cNvGraphicFramePr>
          <p:nvPr/>
        </p:nvGraphicFramePr>
        <p:xfrm>
          <a:off x="7543800" y="1066800"/>
          <a:ext cx="12192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7" name="Equation" r:id="rId5" imgW="444240" imgH="241200" progId="Equation.3">
                  <p:embed/>
                </p:oleObj>
              </mc:Choice>
              <mc:Fallback>
                <p:oleObj name="Equation" r:id="rId5" imgW="444240" imgH="241200" progId="Equation.3">
                  <p:embed/>
                  <p:pic>
                    <p:nvPicPr>
                      <p:cNvPr id="10957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066800"/>
                        <a:ext cx="121920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1295400" y="2743200"/>
          <a:ext cx="3763963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8" name="Equation" r:id="rId7" imgW="1371600" imgH="965160" progId="Equation.3">
                  <p:embed/>
                </p:oleObj>
              </mc:Choice>
              <mc:Fallback>
                <p:oleObj name="Equation" r:id="rId7" imgW="1371600" imgH="965160" progId="Equation.3">
                  <p:embed/>
                  <p:pic>
                    <p:nvPicPr>
                      <p:cNvPr id="109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43200"/>
                        <a:ext cx="3763963" cy="264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54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convert the continuous time equations to discrete recurrence relations for some time step </a:t>
            </a:r>
            <a:endParaRPr lang="en-US" dirty="0"/>
          </a:p>
        </p:txBody>
      </p:sp>
      <p:graphicFrame>
        <p:nvGraphicFramePr>
          <p:cNvPr id="110594" name="Object 4"/>
          <p:cNvGraphicFramePr>
            <a:graphicFrameLocks noChangeAspect="1"/>
          </p:cNvGraphicFramePr>
          <p:nvPr/>
        </p:nvGraphicFramePr>
        <p:xfrm>
          <a:off x="2271712" y="2209800"/>
          <a:ext cx="4600575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" name="Equation" r:id="rId3" imgW="1676160" imgH="990360" progId="Equation.3">
                  <p:embed/>
                </p:oleObj>
              </mc:Choice>
              <mc:Fallback>
                <p:oleObj name="Equation" r:id="rId3" imgW="1676160" imgH="990360" progId="Equation.3">
                  <p:embed/>
                  <p:pic>
                    <p:nvPicPr>
                      <p:cNvPr id="1105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2" y="2209800"/>
                        <a:ext cx="4600575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5" name="Object 4"/>
          <p:cNvGraphicFramePr>
            <a:graphicFrameLocks noChangeAspect="1"/>
          </p:cNvGraphicFramePr>
          <p:nvPr/>
        </p:nvGraphicFramePr>
        <p:xfrm>
          <a:off x="4430712" y="1260142"/>
          <a:ext cx="446088" cy="416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1" name="Equation" r:id="rId5" imgW="190440" imgH="177480" progId="Equation.3">
                  <p:embed/>
                </p:oleObj>
              </mc:Choice>
              <mc:Fallback>
                <p:oleObj name="Equation" r:id="rId5" imgW="190440" imgH="177480" progId="Equation.3">
                  <p:embed/>
                  <p:pic>
                    <p:nvPicPr>
                      <p:cNvPr id="11059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712" y="1260142"/>
                        <a:ext cx="446088" cy="416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40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State Estimation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well does the </a:t>
            </a:r>
            <a:r>
              <a:rPr lang="en-US" dirty="0" err="1" smtClean="0"/>
              <a:t>Kalman</a:t>
            </a:r>
            <a:r>
              <a:rPr lang="en-US" dirty="0" smtClean="0"/>
              <a:t> filter work</a:t>
            </a:r>
            <a:endParaRPr lang="en-US" dirty="0"/>
          </a:p>
        </p:txBody>
      </p:sp>
      <p:pic>
        <p:nvPicPr>
          <p:cNvPr id="7" name="Picture 6" descr="static_stat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rewrite in matrix form</a:t>
            </a:r>
            <a:endParaRPr lang="en-US" dirty="0"/>
          </a:p>
        </p:txBody>
      </p:sp>
      <p:graphicFrame>
        <p:nvGraphicFramePr>
          <p:cNvPr id="110594" name="Object 4"/>
          <p:cNvGraphicFramePr>
            <a:graphicFrameLocks noChangeAspect="1"/>
          </p:cNvGraphicFramePr>
          <p:nvPr/>
        </p:nvGraphicFramePr>
        <p:xfrm>
          <a:off x="894556" y="2057400"/>
          <a:ext cx="7354888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4" name="Equation" r:id="rId3" imgW="2679480" imgH="1130040" progId="Equation.3">
                  <p:embed/>
                </p:oleObj>
              </mc:Choice>
              <mc:Fallback>
                <p:oleObj name="Equation" r:id="rId3" imgW="2679480" imgH="1130040" progId="Equation.3">
                  <p:embed/>
                  <p:pic>
                    <p:nvPicPr>
                      <p:cNvPr id="1105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556" y="2057400"/>
                        <a:ext cx="7354888" cy="310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061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Omnidirectional</a:t>
            </a:r>
            <a:r>
              <a:rPr lang="en-US" dirty="0" smtClean="0"/>
              <a:t> Robot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omnidirectional</a:t>
            </a:r>
            <a:r>
              <a:rPr lang="en-US" dirty="0" smtClean="0"/>
              <a:t> robot is a robot that can move in any direction (constrained in the ground plane)</a:t>
            </a:r>
          </a:p>
          <a:p>
            <a:pPr lvl="1"/>
            <a:r>
              <a:rPr lang="en-US" dirty="0" smtClean="0">
                <a:hlinkClick r:id="rId3"/>
              </a:rPr>
              <a:t>http://www.youtube.com/watch?v=DPz-ullMOqc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http://www.engadget.com/2011/07/09/curtis-boirums-robotic-car-makes-omnidirectional-dreams-come-tr/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if we are not interested in the orientation of the robot then its state is simply its location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12642" name="Object 4"/>
          <p:cNvGraphicFramePr>
            <a:graphicFrameLocks noChangeAspect="1"/>
          </p:cNvGraphicFramePr>
          <p:nvPr/>
        </p:nvGraphicFramePr>
        <p:xfrm>
          <a:off x="3787775" y="4038600"/>
          <a:ext cx="156845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8" name="Equation" r:id="rId5" imgW="571320" imgH="469800" progId="Equation.3">
                  <p:embed/>
                </p:oleObj>
              </mc:Choice>
              <mc:Fallback>
                <p:oleObj name="Equation" r:id="rId5" imgW="571320" imgH="469800" progId="Equation.3">
                  <p:embed/>
                  <p:pic>
                    <p:nvPicPr>
                      <p:cNvPr id="1126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4038600"/>
                        <a:ext cx="1568450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145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Omnidirectional</a:t>
            </a:r>
            <a:r>
              <a:rPr lang="en-US" dirty="0" smtClean="0"/>
              <a:t> Robot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possible choice of motion control is simply a change in the location of the robot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noisy control inputs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12642" name="Object 4"/>
          <p:cNvGraphicFramePr>
            <a:graphicFrameLocks noChangeAspect="1"/>
          </p:cNvGraphicFramePr>
          <p:nvPr/>
        </p:nvGraphicFramePr>
        <p:xfrm>
          <a:off x="2986087" y="1828800"/>
          <a:ext cx="3171825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2" name="Equation" r:id="rId3" imgW="1155600" imgH="647640" progId="Equation.3">
                  <p:embed/>
                </p:oleObj>
              </mc:Choice>
              <mc:Fallback>
                <p:oleObj name="Equation" r:id="rId3" imgW="1155600" imgH="647640" progId="Equation.3">
                  <p:embed/>
                  <p:pic>
                    <p:nvPicPr>
                      <p:cNvPr id="1126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7" y="1828800"/>
                        <a:ext cx="3171825" cy="177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7" name="Object 4"/>
          <p:cNvGraphicFramePr>
            <a:graphicFrameLocks noChangeAspect="1"/>
          </p:cNvGraphicFramePr>
          <p:nvPr/>
        </p:nvGraphicFramePr>
        <p:xfrm>
          <a:off x="2667000" y="4267200"/>
          <a:ext cx="3833813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3" name="Equation" r:id="rId5" imgW="1396800" imgH="647640" progId="Equation.3">
                  <p:embed/>
                </p:oleObj>
              </mc:Choice>
              <mc:Fallback>
                <p:oleObj name="Equation" r:id="rId5" imgW="1396800" imgH="647640" progId="Equation.3">
                  <p:embed/>
                  <p:pic>
                    <p:nvPicPr>
                      <p:cNvPr id="1136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67200"/>
                        <a:ext cx="3833813" cy="177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7417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that we developed two motion models for a differential drive</a:t>
            </a:r>
          </a:p>
          <a:p>
            <a:pPr lvl="1"/>
            <a:r>
              <a:rPr lang="en-US" dirty="0" smtClean="0"/>
              <a:t>using the velocity model, the control inputs are</a:t>
            </a:r>
          </a:p>
          <a:p>
            <a:endParaRPr lang="en-US" dirty="0"/>
          </a:p>
        </p:txBody>
      </p:sp>
      <p:graphicFrame>
        <p:nvGraphicFramePr>
          <p:cNvPr id="136195" name="Object 2"/>
          <p:cNvGraphicFramePr>
            <a:graphicFrameLocks noChangeAspect="1"/>
          </p:cNvGraphicFramePr>
          <p:nvPr/>
        </p:nvGraphicFramePr>
        <p:xfrm>
          <a:off x="2932113" y="2843213"/>
          <a:ext cx="327818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" name="Equation" r:id="rId3" imgW="1422360" imgH="507960" progId="Equation.3">
                  <p:embed/>
                </p:oleObj>
              </mc:Choice>
              <mc:Fallback>
                <p:oleObj name="Equation" r:id="rId3" imgW="1422360" imgH="507960" progId="Equation.3">
                  <p:embed/>
                  <p:pic>
                    <p:nvPicPr>
                      <p:cNvPr id="13619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2843213"/>
                        <a:ext cx="3278187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488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the velocity motion model the discrete time forward kinematics are </a:t>
            </a:r>
          </a:p>
          <a:p>
            <a:endParaRPr lang="en-US" dirty="0"/>
          </a:p>
        </p:txBody>
      </p:sp>
      <p:graphicFrame>
        <p:nvGraphicFramePr>
          <p:cNvPr id="153608" name="Object 2"/>
          <p:cNvGraphicFramePr>
            <a:graphicFrameLocks noChangeAspect="1"/>
          </p:cNvGraphicFramePr>
          <p:nvPr/>
        </p:nvGraphicFramePr>
        <p:xfrm>
          <a:off x="1447800" y="2133600"/>
          <a:ext cx="47402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0" name="Equation" r:id="rId3" imgW="2057400" imgH="711000" progId="Equation.3">
                  <p:embed/>
                </p:oleObj>
              </mc:Choice>
              <mc:Fallback>
                <p:oleObj name="Equation" r:id="rId3" imgW="2057400" imgH="711000" progId="Equation.3">
                  <p:embed/>
                  <p:pic>
                    <p:nvPicPr>
                      <p:cNvPr id="15360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133600"/>
                        <a:ext cx="47402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20000" y="4501357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Eqs</a:t>
            </a:r>
            <a:r>
              <a:rPr lang="en-US" dirty="0" smtClean="0"/>
              <a:t> 5.9</a:t>
            </a:r>
            <a:endParaRPr lang="en-US" dirty="0"/>
          </a:p>
        </p:txBody>
      </p:sp>
      <p:graphicFrame>
        <p:nvGraphicFramePr>
          <p:cNvPr id="137220" name="Object 2"/>
          <p:cNvGraphicFramePr>
            <a:graphicFrameLocks noChangeAspect="1"/>
          </p:cNvGraphicFramePr>
          <p:nvPr/>
        </p:nvGraphicFramePr>
        <p:xfrm>
          <a:off x="2743200" y="3886200"/>
          <a:ext cx="459422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" name="Equation" r:id="rId5" imgW="1993680" imgH="711000" progId="Equation.3">
                  <p:embed/>
                </p:oleObj>
              </mc:Choice>
              <mc:Fallback>
                <p:oleObj name="Equation" r:id="rId5" imgW="1993680" imgH="711000" progId="Equation.3">
                  <p:embed/>
                  <p:pic>
                    <p:nvPicPr>
                      <p:cNvPr id="1372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86200"/>
                        <a:ext cx="459422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883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two problems when trying to use the velocity motion model in a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the plant model is not linear in the state and control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it is not clear how to describe the control noises as a plant covariance matrix</a:t>
            </a:r>
            <a:endParaRPr lang="en-US" dirty="0"/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1996281" y="2286000"/>
          <a:ext cx="5151437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" name="Equation" r:id="rId3" imgW="2234880" imgH="761760" progId="Equation.3">
                  <p:embed/>
                </p:oleObj>
              </mc:Choice>
              <mc:Fallback>
                <p:oleObj name="Equation" r:id="rId3" imgW="2234880" imgH="761760" progId="Equation.3">
                  <p:embed/>
                  <p:pic>
                    <p:nvPicPr>
                      <p:cNvPr id="138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281" y="2286000"/>
                        <a:ext cx="5151437" cy="175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2"/>
          <p:cNvGraphicFramePr>
            <a:graphicFrameLocks noChangeAspect="1"/>
          </p:cNvGraphicFramePr>
          <p:nvPr/>
        </p:nvGraphicFramePr>
        <p:xfrm>
          <a:off x="2932906" y="5029200"/>
          <a:ext cx="327818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5" name="Equation" r:id="rId5" imgW="1422360" imgH="507960" progId="Equation.3">
                  <p:embed/>
                </p:oleObj>
              </mc:Choice>
              <mc:Fallback>
                <p:oleObj name="Equation" r:id="rId5" imgW="1422360" imgH="507960" progId="Equation.3">
                  <p:embed/>
                  <p:pic>
                    <p:nvPicPr>
                      <p:cNvPr id="1382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906" y="5029200"/>
                        <a:ext cx="3278187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712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potentially other problems</a:t>
            </a:r>
          </a:p>
          <a:p>
            <a:pPr lvl="1"/>
            <a:r>
              <a:rPr lang="en-US" dirty="0" smtClean="0"/>
              <a:t>any non-trivial measurement model will be non-linear in terms of the state</a:t>
            </a:r>
          </a:p>
          <a:p>
            <a:r>
              <a:rPr lang="en-US" dirty="0" smtClean="0"/>
              <a:t>consider using the known locations of landmarks in a measurement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2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landmark is literally a prominent geographic feature of the landscape that marks a known location</a:t>
            </a:r>
          </a:p>
          <a:p>
            <a:r>
              <a:rPr lang="en-US" dirty="0" smtClean="0"/>
              <a:t>in common usage, landmarks now include any fixed easily recognizable objects</a:t>
            </a:r>
          </a:p>
          <a:p>
            <a:pPr lvl="1"/>
            <a:r>
              <a:rPr lang="en-US" dirty="0" smtClean="0"/>
              <a:t>e.g., buildings, street intersections, monuments</a:t>
            </a:r>
          </a:p>
          <a:p>
            <a:r>
              <a:rPr lang="en-US" dirty="0" smtClean="0"/>
              <a:t>for mobile robots, a landmark is any fixed object that can be sensed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30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 for Mobile Robots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visual</a:t>
            </a:r>
          </a:p>
          <a:p>
            <a:pPr lvl="1"/>
            <a:r>
              <a:rPr lang="en-US" dirty="0" smtClean="0"/>
              <a:t>artificial or natural</a:t>
            </a:r>
          </a:p>
          <a:p>
            <a:r>
              <a:rPr lang="en-US" dirty="0" smtClean="0"/>
              <a:t>retro-reflective</a:t>
            </a:r>
          </a:p>
          <a:p>
            <a:r>
              <a:rPr lang="en-US" dirty="0" smtClean="0"/>
              <a:t>beacons</a:t>
            </a:r>
          </a:p>
          <a:p>
            <a:pPr lvl="1"/>
            <a:r>
              <a:rPr lang="en-US" dirty="0" smtClean="0"/>
              <a:t>LORAN (Long Range Navigation): terrestrial radio; now being phased out</a:t>
            </a:r>
          </a:p>
          <a:p>
            <a:pPr lvl="1"/>
            <a:r>
              <a:rPr lang="en-US" dirty="0" smtClean="0"/>
              <a:t>GPS:  satellite radio</a:t>
            </a:r>
          </a:p>
          <a:p>
            <a:r>
              <a:rPr lang="en-US" dirty="0" smtClean="0"/>
              <a:t>acoustic</a:t>
            </a:r>
          </a:p>
          <a:p>
            <a:r>
              <a:rPr lang="en-US" dirty="0" smtClean="0"/>
              <a:t>scent?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78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Landmarks: </a:t>
            </a:r>
            <a:r>
              <a:rPr lang="en-US" dirty="0" err="1" smtClean="0"/>
              <a:t>RoboSoccer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Content Placeholder 6" descr="landmark_robosocce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199611"/>
            <a:ext cx="8839200" cy="4763578"/>
          </a:xfrm>
        </p:spPr>
      </p:pic>
    </p:spTree>
    <p:extLst>
      <p:ext uri="{BB962C8B-B14F-4D97-AF65-F5344CB8AC3E}">
        <p14:creationId xmlns:p14="http://schemas.microsoft.com/office/powerpoint/2010/main" val="250244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State Estimation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we need to specify the measurement noise covariance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</a:p>
          <a:p>
            <a:r>
              <a:rPr lang="en-US" dirty="0" smtClean="0"/>
              <a:t>how sensitive is the </a:t>
            </a:r>
            <a:r>
              <a:rPr lang="en-US" dirty="0" err="1" smtClean="0"/>
              <a:t>Kalman</a:t>
            </a:r>
            <a:r>
              <a:rPr lang="en-US" dirty="0" smtClean="0"/>
              <a:t> filter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e.g., what if we use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that is much smaller than the actual measurement noise?</a:t>
            </a:r>
          </a:p>
          <a:p>
            <a:pPr lvl="1"/>
            <a:r>
              <a:rPr lang="en-US" dirty="0" smtClean="0"/>
              <a:t>e.g., what if we use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that is much larger than the actual measurement noise?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Landmarks: </a:t>
            </a:r>
            <a:r>
              <a:rPr lang="en-US" dirty="0" err="1" smtClean="0"/>
              <a:t>Retroreflector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919" y="990600"/>
            <a:ext cx="5110162" cy="516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7782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Landmarks: Active Light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Picture 4" descr="point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535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uses distance measurements to two or more landmarks</a:t>
            </a:r>
          </a:p>
          <a:p>
            <a:r>
              <a:rPr lang="en-US" dirty="0" smtClean="0"/>
              <a:t>suppose a robot measures the distance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to a landmark</a:t>
            </a:r>
          </a:p>
          <a:p>
            <a:pPr lvl="1"/>
            <a:r>
              <a:rPr lang="en-US" dirty="0" smtClean="0"/>
              <a:t>the robot can be anywhere on a circle of radius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around the landmark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landmark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05200" y="40386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669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559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without moving, suppose the robot measures the distance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to a second landmark</a:t>
            </a:r>
          </a:p>
          <a:p>
            <a:pPr lvl="1"/>
            <a:r>
              <a:rPr lang="en-US" dirty="0" smtClean="0"/>
              <a:t>the robot can be anywhere on a circle of radius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around the second landmark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landmark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05200" y="40386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669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05400" y="2857500"/>
            <a:ext cx="2438400" cy="2362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912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landmark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>
            <a:endCxn id="13" idx="6"/>
          </p:cNvCxnSpPr>
          <p:nvPr/>
        </p:nvCxnSpPr>
        <p:spPr>
          <a:xfrm>
            <a:off x="6324600" y="4026932"/>
            <a:ext cx="12192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05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27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must be located at one of the two intersection points of the circles</a:t>
            </a:r>
          </a:p>
          <a:p>
            <a:pPr lvl="1"/>
            <a:r>
              <a:rPr lang="en-US" dirty="0" smtClean="0"/>
              <a:t>tie can be broken if other information is known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landmark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05200" y="40386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669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05400" y="2857500"/>
            <a:ext cx="2438400" cy="2362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912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landmark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>
            <a:endCxn id="13" idx="6"/>
          </p:cNvCxnSpPr>
          <p:nvPr/>
        </p:nvCxnSpPr>
        <p:spPr>
          <a:xfrm>
            <a:off x="6324600" y="4026932"/>
            <a:ext cx="12192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05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5257800" y="2667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V="1">
            <a:off x="5257800" y="4953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65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5160169" y="3098006"/>
            <a:ext cx="385762" cy="471488"/>
          </a:xfrm>
          <a:custGeom>
            <a:avLst/>
            <a:gdLst>
              <a:gd name="connsiteX0" fmla="*/ 0 w 385762"/>
              <a:gd name="connsiteY0" fmla="*/ 230982 h 471488"/>
              <a:gd name="connsiteX1" fmla="*/ 83344 w 385762"/>
              <a:gd name="connsiteY1" fmla="*/ 109538 h 471488"/>
              <a:gd name="connsiteX2" fmla="*/ 176212 w 385762"/>
              <a:gd name="connsiteY2" fmla="*/ 0 h 471488"/>
              <a:gd name="connsiteX3" fmla="*/ 280987 w 385762"/>
              <a:gd name="connsiteY3" fmla="*/ 90488 h 471488"/>
              <a:gd name="connsiteX4" fmla="*/ 385762 w 385762"/>
              <a:gd name="connsiteY4" fmla="*/ 209550 h 471488"/>
              <a:gd name="connsiteX5" fmla="*/ 288131 w 385762"/>
              <a:gd name="connsiteY5" fmla="*/ 323850 h 471488"/>
              <a:gd name="connsiteX6" fmla="*/ 200025 w 385762"/>
              <a:gd name="connsiteY6" fmla="*/ 471488 h 471488"/>
              <a:gd name="connsiteX7" fmla="*/ 111919 w 385762"/>
              <a:gd name="connsiteY7" fmla="*/ 340519 h 471488"/>
              <a:gd name="connsiteX8" fmla="*/ 0 w 385762"/>
              <a:gd name="connsiteY8" fmla="*/ 230982 h 47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762" h="471488">
                <a:moveTo>
                  <a:pt x="0" y="230982"/>
                </a:moveTo>
                <a:lnTo>
                  <a:pt x="83344" y="109538"/>
                </a:lnTo>
                <a:lnTo>
                  <a:pt x="176212" y="0"/>
                </a:lnTo>
                <a:lnTo>
                  <a:pt x="280987" y="90488"/>
                </a:lnTo>
                <a:lnTo>
                  <a:pt x="385762" y="209550"/>
                </a:lnTo>
                <a:lnTo>
                  <a:pt x="288131" y="323850"/>
                </a:lnTo>
                <a:lnTo>
                  <a:pt x="200025" y="471488"/>
                </a:lnTo>
                <a:lnTo>
                  <a:pt x="111919" y="340519"/>
                </a:lnTo>
                <a:lnTo>
                  <a:pt x="0" y="230982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the distance measurements are noisy then there will be some uncertainty in the location of the robot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05400" y="2819400"/>
            <a:ext cx="2438400" cy="2438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57600" y="3124200"/>
            <a:ext cx="18288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52800" y="2819400"/>
            <a:ext cx="24384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53000" y="2667000"/>
            <a:ext cx="2743200" cy="2743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57800" y="2971800"/>
            <a:ext cx="2133600" cy="2133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830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7200900" y="2986088"/>
            <a:ext cx="485775" cy="2100262"/>
          </a:xfrm>
          <a:custGeom>
            <a:avLst/>
            <a:gdLst>
              <a:gd name="connsiteX0" fmla="*/ 195263 w 485775"/>
              <a:gd name="connsiteY0" fmla="*/ 1047750 h 2100262"/>
              <a:gd name="connsiteX1" fmla="*/ 180975 w 485775"/>
              <a:gd name="connsiteY1" fmla="*/ 1414462 h 2100262"/>
              <a:gd name="connsiteX2" fmla="*/ 104775 w 485775"/>
              <a:gd name="connsiteY2" fmla="*/ 1766887 h 2100262"/>
              <a:gd name="connsiteX3" fmla="*/ 9525 w 485775"/>
              <a:gd name="connsiteY3" fmla="*/ 2100262 h 2100262"/>
              <a:gd name="connsiteX4" fmla="*/ 228600 w 485775"/>
              <a:gd name="connsiteY4" fmla="*/ 1862137 h 2100262"/>
              <a:gd name="connsiteX5" fmla="*/ 371475 w 485775"/>
              <a:gd name="connsiteY5" fmla="*/ 1619250 h 2100262"/>
              <a:gd name="connsiteX6" fmla="*/ 485775 w 485775"/>
              <a:gd name="connsiteY6" fmla="*/ 1262062 h 2100262"/>
              <a:gd name="connsiteX7" fmla="*/ 485775 w 485775"/>
              <a:gd name="connsiteY7" fmla="*/ 904875 h 2100262"/>
              <a:gd name="connsiteX8" fmla="*/ 428625 w 485775"/>
              <a:gd name="connsiteY8" fmla="*/ 642937 h 2100262"/>
              <a:gd name="connsiteX9" fmla="*/ 319088 w 485775"/>
              <a:gd name="connsiteY9" fmla="*/ 385762 h 2100262"/>
              <a:gd name="connsiteX10" fmla="*/ 133350 w 485775"/>
              <a:gd name="connsiteY10" fmla="*/ 123825 h 2100262"/>
              <a:gd name="connsiteX11" fmla="*/ 0 w 485775"/>
              <a:gd name="connsiteY11" fmla="*/ 0 h 2100262"/>
              <a:gd name="connsiteX12" fmla="*/ 95250 w 485775"/>
              <a:gd name="connsiteY12" fmla="*/ 300037 h 2100262"/>
              <a:gd name="connsiteX13" fmla="*/ 166688 w 485775"/>
              <a:gd name="connsiteY13" fmla="*/ 595312 h 2100262"/>
              <a:gd name="connsiteX14" fmla="*/ 190500 w 485775"/>
              <a:gd name="connsiteY14" fmla="*/ 881062 h 2100262"/>
              <a:gd name="connsiteX15" fmla="*/ 195263 w 485775"/>
              <a:gd name="connsiteY15" fmla="*/ 1047750 h 210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775" h="2100262">
                <a:moveTo>
                  <a:pt x="195263" y="1047750"/>
                </a:moveTo>
                <a:lnTo>
                  <a:pt x="180975" y="1414462"/>
                </a:lnTo>
                <a:lnTo>
                  <a:pt x="104775" y="1766887"/>
                </a:lnTo>
                <a:lnTo>
                  <a:pt x="9525" y="2100262"/>
                </a:lnTo>
                <a:lnTo>
                  <a:pt x="228600" y="1862137"/>
                </a:lnTo>
                <a:lnTo>
                  <a:pt x="371475" y="1619250"/>
                </a:lnTo>
                <a:lnTo>
                  <a:pt x="485775" y="1262062"/>
                </a:lnTo>
                <a:lnTo>
                  <a:pt x="485775" y="904875"/>
                </a:lnTo>
                <a:lnTo>
                  <a:pt x="428625" y="642937"/>
                </a:lnTo>
                <a:lnTo>
                  <a:pt x="319088" y="385762"/>
                </a:lnTo>
                <a:lnTo>
                  <a:pt x="133350" y="123825"/>
                </a:lnTo>
                <a:lnTo>
                  <a:pt x="0" y="0"/>
                </a:lnTo>
                <a:lnTo>
                  <a:pt x="95250" y="300037"/>
                </a:lnTo>
                <a:lnTo>
                  <a:pt x="166688" y="595312"/>
                </a:lnTo>
                <a:lnTo>
                  <a:pt x="190500" y="881062"/>
                </a:lnTo>
                <a:lnTo>
                  <a:pt x="195263" y="104775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the uncertainty changes depending on where the robot is relative to the landmarks</a:t>
            </a:r>
          </a:p>
          <a:p>
            <a:r>
              <a:rPr lang="en-US" dirty="0" smtClean="0"/>
              <a:t>uncertainty grows quickly if</a:t>
            </a:r>
            <a:br>
              <a:rPr lang="en-US" dirty="0" smtClean="0"/>
            </a:br>
            <a:r>
              <a:rPr lang="en-US" dirty="0" smtClean="0"/>
              <a:t>the robot is in line with the</a:t>
            </a:r>
            <a:br>
              <a:rPr lang="en-US" dirty="0" smtClean="0"/>
            </a:br>
            <a:r>
              <a:rPr lang="en-US" dirty="0" smtClean="0"/>
              <a:t>landmarks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05400" y="2819400"/>
            <a:ext cx="2438400" cy="2438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565618" y="2044990"/>
            <a:ext cx="825786" cy="3987236"/>
          </a:xfrm>
          <a:custGeom>
            <a:avLst/>
            <a:gdLst>
              <a:gd name="connsiteX0" fmla="*/ 0 w 5638800"/>
              <a:gd name="connsiteY0" fmla="*/ 2819400 h 5638800"/>
              <a:gd name="connsiteX1" fmla="*/ 825786 w 5638800"/>
              <a:gd name="connsiteY1" fmla="*/ 825784 h 5638800"/>
              <a:gd name="connsiteX2" fmla="*/ 2819405 w 5638800"/>
              <a:gd name="connsiteY2" fmla="*/ 4 h 5638800"/>
              <a:gd name="connsiteX3" fmla="*/ 4813021 w 5638800"/>
              <a:gd name="connsiteY3" fmla="*/ 825790 h 5638800"/>
              <a:gd name="connsiteX4" fmla="*/ 5638801 w 5638800"/>
              <a:gd name="connsiteY4" fmla="*/ 2819409 h 5638800"/>
              <a:gd name="connsiteX5" fmla="*/ 4813017 w 5638800"/>
              <a:gd name="connsiteY5" fmla="*/ 4813026 h 5638800"/>
              <a:gd name="connsiteX6" fmla="*/ 2819399 w 5638800"/>
              <a:gd name="connsiteY6" fmla="*/ 5638809 h 5638800"/>
              <a:gd name="connsiteX7" fmla="*/ 825782 w 5638800"/>
              <a:gd name="connsiteY7" fmla="*/ 4813024 h 5638800"/>
              <a:gd name="connsiteX8" fmla="*/ 1 w 5638800"/>
              <a:gd name="connsiteY8" fmla="*/ 2819406 h 5638800"/>
              <a:gd name="connsiteX9" fmla="*/ 0 w 5638800"/>
              <a:gd name="connsiteY9" fmla="*/ 2819400 h 5638800"/>
              <a:gd name="connsiteX0" fmla="*/ 2819399 w 5638803"/>
              <a:gd name="connsiteY0" fmla="*/ 5638807 h 5730247"/>
              <a:gd name="connsiteX1" fmla="*/ 825782 w 5638803"/>
              <a:gd name="connsiteY1" fmla="*/ 4813022 h 5730247"/>
              <a:gd name="connsiteX2" fmla="*/ 1 w 5638803"/>
              <a:gd name="connsiteY2" fmla="*/ 2819404 h 5730247"/>
              <a:gd name="connsiteX3" fmla="*/ 0 w 5638803"/>
              <a:gd name="connsiteY3" fmla="*/ 2819398 h 5730247"/>
              <a:gd name="connsiteX4" fmla="*/ 825786 w 5638803"/>
              <a:gd name="connsiteY4" fmla="*/ 825782 h 5730247"/>
              <a:gd name="connsiteX5" fmla="*/ 2819405 w 5638803"/>
              <a:gd name="connsiteY5" fmla="*/ 2 h 5730247"/>
              <a:gd name="connsiteX6" fmla="*/ 4813021 w 5638803"/>
              <a:gd name="connsiteY6" fmla="*/ 825788 h 5730247"/>
              <a:gd name="connsiteX7" fmla="*/ 5638801 w 5638803"/>
              <a:gd name="connsiteY7" fmla="*/ 2819407 h 5730247"/>
              <a:gd name="connsiteX8" fmla="*/ 4813017 w 5638803"/>
              <a:gd name="connsiteY8" fmla="*/ 4813024 h 5730247"/>
              <a:gd name="connsiteX9" fmla="*/ 2910839 w 5638803"/>
              <a:gd name="connsiteY9" fmla="*/ 5730247 h 5730247"/>
              <a:gd name="connsiteX0" fmla="*/ 2819399 w 5638803"/>
              <a:gd name="connsiteY0" fmla="*/ 5638807 h 5638807"/>
              <a:gd name="connsiteX1" fmla="*/ 825782 w 5638803"/>
              <a:gd name="connsiteY1" fmla="*/ 4813022 h 5638807"/>
              <a:gd name="connsiteX2" fmla="*/ 1 w 5638803"/>
              <a:gd name="connsiteY2" fmla="*/ 2819404 h 5638807"/>
              <a:gd name="connsiteX3" fmla="*/ 0 w 5638803"/>
              <a:gd name="connsiteY3" fmla="*/ 2819398 h 5638807"/>
              <a:gd name="connsiteX4" fmla="*/ 825786 w 5638803"/>
              <a:gd name="connsiteY4" fmla="*/ 825782 h 5638807"/>
              <a:gd name="connsiteX5" fmla="*/ 2819405 w 5638803"/>
              <a:gd name="connsiteY5" fmla="*/ 2 h 5638807"/>
              <a:gd name="connsiteX6" fmla="*/ 4813021 w 5638803"/>
              <a:gd name="connsiteY6" fmla="*/ 825788 h 5638807"/>
              <a:gd name="connsiteX7" fmla="*/ 5638801 w 5638803"/>
              <a:gd name="connsiteY7" fmla="*/ 2819407 h 5638807"/>
              <a:gd name="connsiteX8" fmla="*/ 4813017 w 5638803"/>
              <a:gd name="connsiteY8" fmla="*/ 4813024 h 5638807"/>
              <a:gd name="connsiteX0" fmla="*/ 825782 w 5638803"/>
              <a:gd name="connsiteY0" fmla="*/ 4813022 h 4813024"/>
              <a:gd name="connsiteX1" fmla="*/ 1 w 5638803"/>
              <a:gd name="connsiteY1" fmla="*/ 2819404 h 4813024"/>
              <a:gd name="connsiteX2" fmla="*/ 0 w 5638803"/>
              <a:gd name="connsiteY2" fmla="*/ 2819398 h 4813024"/>
              <a:gd name="connsiteX3" fmla="*/ 825786 w 5638803"/>
              <a:gd name="connsiteY3" fmla="*/ 825782 h 4813024"/>
              <a:gd name="connsiteX4" fmla="*/ 2819405 w 5638803"/>
              <a:gd name="connsiteY4" fmla="*/ 2 h 4813024"/>
              <a:gd name="connsiteX5" fmla="*/ 4813021 w 5638803"/>
              <a:gd name="connsiteY5" fmla="*/ 825788 h 4813024"/>
              <a:gd name="connsiteX6" fmla="*/ 5638801 w 5638803"/>
              <a:gd name="connsiteY6" fmla="*/ 2819407 h 4813024"/>
              <a:gd name="connsiteX7" fmla="*/ 4813017 w 5638803"/>
              <a:gd name="connsiteY7" fmla="*/ 4813024 h 4813024"/>
              <a:gd name="connsiteX0" fmla="*/ 825782 w 5638803"/>
              <a:gd name="connsiteY0" fmla="*/ 4813022 h 4813024"/>
              <a:gd name="connsiteX1" fmla="*/ 1 w 5638803"/>
              <a:gd name="connsiteY1" fmla="*/ 2819404 h 4813024"/>
              <a:gd name="connsiteX2" fmla="*/ 0 w 5638803"/>
              <a:gd name="connsiteY2" fmla="*/ 2819398 h 4813024"/>
              <a:gd name="connsiteX3" fmla="*/ 825786 w 5638803"/>
              <a:gd name="connsiteY3" fmla="*/ 825782 h 4813024"/>
              <a:gd name="connsiteX4" fmla="*/ 2819405 w 5638803"/>
              <a:gd name="connsiteY4" fmla="*/ 2 h 4813024"/>
              <a:gd name="connsiteX5" fmla="*/ 4813021 w 5638803"/>
              <a:gd name="connsiteY5" fmla="*/ 825788 h 4813024"/>
              <a:gd name="connsiteX6" fmla="*/ 5638801 w 5638803"/>
              <a:gd name="connsiteY6" fmla="*/ 2819407 h 4813024"/>
              <a:gd name="connsiteX7" fmla="*/ 4813017 w 5638803"/>
              <a:gd name="connsiteY7" fmla="*/ 4813024 h 4813024"/>
              <a:gd name="connsiteX8" fmla="*/ 825782 w 5638803"/>
              <a:gd name="connsiteY8" fmla="*/ 4813022 h 4813024"/>
              <a:gd name="connsiteX0" fmla="*/ 4813021 w 5638803"/>
              <a:gd name="connsiteY0" fmla="*/ 825788 h 4813024"/>
              <a:gd name="connsiteX1" fmla="*/ 5638801 w 5638803"/>
              <a:gd name="connsiteY1" fmla="*/ 2819407 h 4813024"/>
              <a:gd name="connsiteX2" fmla="*/ 4813017 w 5638803"/>
              <a:gd name="connsiteY2" fmla="*/ 4813024 h 4813024"/>
              <a:gd name="connsiteX3" fmla="*/ 825782 w 5638803"/>
              <a:gd name="connsiteY3" fmla="*/ 4813022 h 4813024"/>
              <a:gd name="connsiteX4" fmla="*/ 1 w 5638803"/>
              <a:gd name="connsiteY4" fmla="*/ 2819404 h 4813024"/>
              <a:gd name="connsiteX5" fmla="*/ 0 w 5638803"/>
              <a:gd name="connsiteY5" fmla="*/ 2819398 h 4813024"/>
              <a:gd name="connsiteX6" fmla="*/ 825786 w 5638803"/>
              <a:gd name="connsiteY6" fmla="*/ 825782 h 4813024"/>
              <a:gd name="connsiteX7" fmla="*/ 2819405 w 5638803"/>
              <a:gd name="connsiteY7" fmla="*/ 2 h 4813024"/>
              <a:gd name="connsiteX8" fmla="*/ 4904461 w 5638803"/>
              <a:gd name="connsiteY8" fmla="*/ 917228 h 4813024"/>
              <a:gd name="connsiteX0" fmla="*/ 4813021 w 5638803"/>
              <a:gd name="connsiteY0" fmla="*/ 840555 h 4827791"/>
              <a:gd name="connsiteX1" fmla="*/ 5638801 w 5638803"/>
              <a:gd name="connsiteY1" fmla="*/ 2834174 h 4827791"/>
              <a:gd name="connsiteX2" fmla="*/ 4813017 w 5638803"/>
              <a:gd name="connsiteY2" fmla="*/ 4827791 h 4827791"/>
              <a:gd name="connsiteX3" fmla="*/ 825782 w 5638803"/>
              <a:gd name="connsiteY3" fmla="*/ 4827789 h 4827791"/>
              <a:gd name="connsiteX4" fmla="*/ 1 w 5638803"/>
              <a:gd name="connsiteY4" fmla="*/ 2834171 h 4827791"/>
              <a:gd name="connsiteX5" fmla="*/ 0 w 5638803"/>
              <a:gd name="connsiteY5" fmla="*/ 2834165 h 4827791"/>
              <a:gd name="connsiteX6" fmla="*/ 825786 w 5638803"/>
              <a:gd name="connsiteY6" fmla="*/ 840549 h 4827791"/>
              <a:gd name="connsiteX7" fmla="*/ 2819405 w 5638803"/>
              <a:gd name="connsiteY7" fmla="*/ 14769 h 4827791"/>
              <a:gd name="connsiteX8" fmla="*/ 4038600 w 5638803"/>
              <a:gd name="connsiteY8" fmla="*/ 929165 h 4827791"/>
              <a:gd name="connsiteX0" fmla="*/ 4813021 w 5638803"/>
              <a:gd name="connsiteY0" fmla="*/ 840555 h 4827791"/>
              <a:gd name="connsiteX1" fmla="*/ 5638801 w 5638803"/>
              <a:gd name="connsiteY1" fmla="*/ 2834174 h 4827791"/>
              <a:gd name="connsiteX2" fmla="*/ 4813017 w 5638803"/>
              <a:gd name="connsiteY2" fmla="*/ 4827791 h 4827791"/>
              <a:gd name="connsiteX3" fmla="*/ 825782 w 5638803"/>
              <a:gd name="connsiteY3" fmla="*/ 4827789 h 4827791"/>
              <a:gd name="connsiteX4" fmla="*/ 1 w 5638803"/>
              <a:gd name="connsiteY4" fmla="*/ 2834171 h 4827791"/>
              <a:gd name="connsiteX5" fmla="*/ 0 w 5638803"/>
              <a:gd name="connsiteY5" fmla="*/ 2834165 h 4827791"/>
              <a:gd name="connsiteX6" fmla="*/ 825786 w 5638803"/>
              <a:gd name="connsiteY6" fmla="*/ 840549 h 4827791"/>
              <a:gd name="connsiteX7" fmla="*/ 2819405 w 5638803"/>
              <a:gd name="connsiteY7" fmla="*/ 14769 h 4827791"/>
              <a:gd name="connsiteX0" fmla="*/ 4813021 w 5638803"/>
              <a:gd name="connsiteY0" fmla="*/ 6 h 3987242"/>
              <a:gd name="connsiteX1" fmla="*/ 5638801 w 5638803"/>
              <a:gd name="connsiteY1" fmla="*/ 1993625 h 3987242"/>
              <a:gd name="connsiteX2" fmla="*/ 4813017 w 5638803"/>
              <a:gd name="connsiteY2" fmla="*/ 3987242 h 3987242"/>
              <a:gd name="connsiteX3" fmla="*/ 825782 w 5638803"/>
              <a:gd name="connsiteY3" fmla="*/ 3987240 h 3987242"/>
              <a:gd name="connsiteX4" fmla="*/ 1 w 5638803"/>
              <a:gd name="connsiteY4" fmla="*/ 1993622 h 3987242"/>
              <a:gd name="connsiteX5" fmla="*/ 0 w 5638803"/>
              <a:gd name="connsiteY5" fmla="*/ 1993616 h 3987242"/>
              <a:gd name="connsiteX6" fmla="*/ 825786 w 5638803"/>
              <a:gd name="connsiteY6" fmla="*/ 0 h 3987242"/>
              <a:gd name="connsiteX0" fmla="*/ 4813021 w 5638803"/>
              <a:gd name="connsiteY0" fmla="*/ 6 h 3987242"/>
              <a:gd name="connsiteX1" fmla="*/ 5638801 w 5638803"/>
              <a:gd name="connsiteY1" fmla="*/ 1993625 h 3987242"/>
              <a:gd name="connsiteX2" fmla="*/ 4813017 w 5638803"/>
              <a:gd name="connsiteY2" fmla="*/ 3987242 h 3987242"/>
              <a:gd name="connsiteX3" fmla="*/ 2973512 w 5638803"/>
              <a:gd name="connsiteY3" fmla="*/ 3975672 h 3987242"/>
              <a:gd name="connsiteX4" fmla="*/ 825782 w 5638803"/>
              <a:gd name="connsiteY4" fmla="*/ 3987240 h 3987242"/>
              <a:gd name="connsiteX5" fmla="*/ 1 w 5638803"/>
              <a:gd name="connsiteY5" fmla="*/ 1993622 h 3987242"/>
              <a:gd name="connsiteX6" fmla="*/ 0 w 5638803"/>
              <a:gd name="connsiteY6" fmla="*/ 1993616 h 3987242"/>
              <a:gd name="connsiteX7" fmla="*/ 825786 w 5638803"/>
              <a:gd name="connsiteY7" fmla="*/ 0 h 3987242"/>
              <a:gd name="connsiteX0" fmla="*/ 4813021 w 5638803"/>
              <a:gd name="connsiteY0" fmla="*/ 6 h 3987242"/>
              <a:gd name="connsiteX1" fmla="*/ 5638801 w 5638803"/>
              <a:gd name="connsiteY1" fmla="*/ 1993625 h 3987242"/>
              <a:gd name="connsiteX2" fmla="*/ 4813017 w 5638803"/>
              <a:gd name="connsiteY2" fmla="*/ 3987242 h 3987242"/>
              <a:gd name="connsiteX3" fmla="*/ 825782 w 5638803"/>
              <a:gd name="connsiteY3" fmla="*/ 3987240 h 3987242"/>
              <a:gd name="connsiteX4" fmla="*/ 1 w 5638803"/>
              <a:gd name="connsiteY4" fmla="*/ 1993622 h 3987242"/>
              <a:gd name="connsiteX5" fmla="*/ 0 w 5638803"/>
              <a:gd name="connsiteY5" fmla="*/ 1993616 h 3987242"/>
              <a:gd name="connsiteX6" fmla="*/ 825786 w 5638803"/>
              <a:gd name="connsiteY6" fmla="*/ 0 h 3987242"/>
              <a:gd name="connsiteX0" fmla="*/ 4813021 w 5638803"/>
              <a:gd name="connsiteY0" fmla="*/ 0 h 3987236"/>
              <a:gd name="connsiteX1" fmla="*/ 5638801 w 5638803"/>
              <a:gd name="connsiteY1" fmla="*/ 1993619 h 3987236"/>
              <a:gd name="connsiteX2" fmla="*/ 4813017 w 5638803"/>
              <a:gd name="connsiteY2" fmla="*/ 3987236 h 3987236"/>
              <a:gd name="connsiteX3" fmla="*/ 825782 w 5638803"/>
              <a:gd name="connsiteY3" fmla="*/ 3987234 h 3987236"/>
              <a:gd name="connsiteX4" fmla="*/ 1 w 5638803"/>
              <a:gd name="connsiteY4" fmla="*/ 1993616 h 3987236"/>
              <a:gd name="connsiteX5" fmla="*/ 0 w 5638803"/>
              <a:gd name="connsiteY5" fmla="*/ 1993610 h 3987236"/>
              <a:gd name="connsiteX0" fmla="*/ 4813021 w 5638803"/>
              <a:gd name="connsiteY0" fmla="*/ 0 h 3987236"/>
              <a:gd name="connsiteX1" fmla="*/ 5638801 w 5638803"/>
              <a:gd name="connsiteY1" fmla="*/ 1993619 h 3987236"/>
              <a:gd name="connsiteX2" fmla="*/ 4813017 w 5638803"/>
              <a:gd name="connsiteY2" fmla="*/ 3987236 h 3987236"/>
              <a:gd name="connsiteX3" fmla="*/ 825782 w 5638803"/>
              <a:gd name="connsiteY3" fmla="*/ 3987234 h 3987236"/>
              <a:gd name="connsiteX4" fmla="*/ 1 w 5638803"/>
              <a:gd name="connsiteY4" fmla="*/ 1993616 h 3987236"/>
              <a:gd name="connsiteX0" fmla="*/ 3987239 w 4813021"/>
              <a:gd name="connsiteY0" fmla="*/ 0 h 3987236"/>
              <a:gd name="connsiteX1" fmla="*/ 4813019 w 4813021"/>
              <a:gd name="connsiteY1" fmla="*/ 1993619 h 3987236"/>
              <a:gd name="connsiteX2" fmla="*/ 3987235 w 4813021"/>
              <a:gd name="connsiteY2" fmla="*/ 3987236 h 3987236"/>
              <a:gd name="connsiteX3" fmla="*/ 0 w 4813021"/>
              <a:gd name="connsiteY3" fmla="*/ 3987234 h 3987236"/>
              <a:gd name="connsiteX0" fmla="*/ 4 w 825786"/>
              <a:gd name="connsiteY0" fmla="*/ 0 h 3987236"/>
              <a:gd name="connsiteX1" fmla="*/ 825784 w 825786"/>
              <a:gd name="connsiteY1" fmla="*/ 1993619 h 3987236"/>
              <a:gd name="connsiteX2" fmla="*/ 0 w 825786"/>
              <a:gd name="connsiteY2" fmla="*/ 3987236 h 398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786" h="3987236">
                <a:moveTo>
                  <a:pt x="4" y="0"/>
                </a:moveTo>
                <a:cubicBezTo>
                  <a:pt x="528743" y="528741"/>
                  <a:pt x="825786" y="1245867"/>
                  <a:pt x="825784" y="1993619"/>
                </a:cubicBezTo>
                <a:cubicBezTo>
                  <a:pt x="825784" y="2741371"/>
                  <a:pt x="528741" y="3458496"/>
                  <a:pt x="0" y="398723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53000" y="2667000"/>
            <a:ext cx="2743200" cy="2743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57800" y="2971800"/>
            <a:ext cx="2133600" cy="2133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673383" y="1937225"/>
            <a:ext cx="870422" cy="4202763"/>
          </a:xfrm>
          <a:custGeom>
            <a:avLst/>
            <a:gdLst>
              <a:gd name="connsiteX0" fmla="*/ 0 w 5943600"/>
              <a:gd name="connsiteY0" fmla="*/ 2971800 h 5943600"/>
              <a:gd name="connsiteX1" fmla="*/ 870423 w 5943600"/>
              <a:gd name="connsiteY1" fmla="*/ 870420 h 5943600"/>
              <a:gd name="connsiteX2" fmla="*/ 2971805 w 5943600"/>
              <a:gd name="connsiteY2" fmla="*/ 3 h 5943600"/>
              <a:gd name="connsiteX3" fmla="*/ 5073185 w 5943600"/>
              <a:gd name="connsiteY3" fmla="*/ 870426 h 5943600"/>
              <a:gd name="connsiteX4" fmla="*/ 5943602 w 5943600"/>
              <a:gd name="connsiteY4" fmla="*/ 2971808 h 5943600"/>
              <a:gd name="connsiteX5" fmla="*/ 5073181 w 5943600"/>
              <a:gd name="connsiteY5" fmla="*/ 5073189 h 5943600"/>
              <a:gd name="connsiteX6" fmla="*/ 2971800 w 5943600"/>
              <a:gd name="connsiteY6" fmla="*/ 5943608 h 5943600"/>
              <a:gd name="connsiteX7" fmla="*/ 870420 w 5943600"/>
              <a:gd name="connsiteY7" fmla="*/ 5073186 h 5943600"/>
              <a:gd name="connsiteX8" fmla="*/ 2 w 5943600"/>
              <a:gd name="connsiteY8" fmla="*/ 2971804 h 5943600"/>
              <a:gd name="connsiteX9" fmla="*/ 0 w 5943600"/>
              <a:gd name="connsiteY9" fmla="*/ 2971800 h 5943600"/>
              <a:gd name="connsiteX0" fmla="*/ 2971800 w 5943603"/>
              <a:gd name="connsiteY0" fmla="*/ 5943606 h 6035046"/>
              <a:gd name="connsiteX1" fmla="*/ 870420 w 5943603"/>
              <a:gd name="connsiteY1" fmla="*/ 5073184 h 6035046"/>
              <a:gd name="connsiteX2" fmla="*/ 2 w 5943603"/>
              <a:gd name="connsiteY2" fmla="*/ 2971802 h 6035046"/>
              <a:gd name="connsiteX3" fmla="*/ 0 w 5943603"/>
              <a:gd name="connsiteY3" fmla="*/ 2971798 h 6035046"/>
              <a:gd name="connsiteX4" fmla="*/ 870423 w 5943603"/>
              <a:gd name="connsiteY4" fmla="*/ 870418 h 6035046"/>
              <a:gd name="connsiteX5" fmla="*/ 2971805 w 5943603"/>
              <a:gd name="connsiteY5" fmla="*/ 1 h 6035046"/>
              <a:gd name="connsiteX6" fmla="*/ 5073185 w 5943603"/>
              <a:gd name="connsiteY6" fmla="*/ 870424 h 6035046"/>
              <a:gd name="connsiteX7" fmla="*/ 5943602 w 5943603"/>
              <a:gd name="connsiteY7" fmla="*/ 2971806 h 6035046"/>
              <a:gd name="connsiteX8" fmla="*/ 5073181 w 5943603"/>
              <a:gd name="connsiteY8" fmla="*/ 5073187 h 6035046"/>
              <a:gd name="connsiteX9" fmla="*/ 3063240 w 5943603"/>
              <a:gd name="connsiteY9" fmla="*/ 6035046 h 6035046"/>
              <a:gd name="connsiteX0" fmla="*/ 2971800 w 5943603"/>
              <a:gd name="connsiteY0" fmla="*/ 5943606 h 5943606"/>
              <a:gd name="connsiteX1" fmla="*/ 870420 w 5943603"/>
              <a:gd name="connsiteY1" fmla="*/ 5073184 h 5943606"/>
              <a:gd name="connsiteX2" fmla="*/ 2 w 5943603"/>
              <a:gd name="connsiteY2" fmla="*/ 2971802 h 5943606"/>
              <a:gd name="connsiteX3" fmla="*/ 0 w 5943603"/>
              <a:gd name="connsiteY3" fmla="*/ 2971798 h 5943606"/>
              <a:gd name="connsiteX4" fmla="*/ 870423 w 5943603"/>
              <a:gd name="connsiteY4" fmla="*/ 870418 h 5943606"/>
              <a:gd name="connsiteX5" fmla="*/ 2971805 w 5943603"/>
              <a:gd name="connsiteY5" fmla="*/ 1 h 5943606"/>
              <a:gd name="connsiteX6" fmla="*/ 5073185 w 5943603"/>
              <a:gd name="connsiteY6" fmla="*/ 870424 h 5943606"/>
              <a:gd name="connsiteX7" fmla="*/ 5943602 w 5943603"/>
              <a:gd name="connsiteY7" fmla="*/ 2971806 h 5943606"/>
              <a:gd name="connsiteX8" fmla="*/ 5073181 w 5943603"/>
              <a:gd name="connsiteY8" fmla="*/ 5073187 h 5943606"/>
              <a:gd name="connsiteX0" fmla="*/ 870420 w 5943603"/>
              <a:gd name="connsiteY0" fmla="*/ 5073184 h 5073187"/>
              <a:gd name="connsiteX1" fmla="*/ 2 w 5943603"/>
              <a:gd name="connsiteY1" fmla="*/ 2971802 h 5073187"/>
              <a:gd name="connsiteX2" fmla="*/ 0 w 5943603"/>
              <a:gd name="connsiteY2" fmla="*/ 2971798 h 5073187"/>
              <a:gd name="connsiteX3" fmla="*/ 870423 w 5943603"/>
              <a:gd name="connsiteY3" fmla="*/ 870418 h 5073187"/>
              <a:gd name="connsiteX4" fmla="*/ 2971805 w 5943603"/>
              <a:gd name="connsiteY4" fmla="*/ 1 h 5073187"/>
              <a:gd name="connsiteX5" fmla="*/ 5073185 w 5943603"/>
              <a:gd name="connsiteY5" fmla="*/ 870424 h 5073187"/>
              <a:gd name="connsiteX6" fmla="*/ 5943602 w 5943603"/>
              <a:gd name="connsiteY6" fmla="*/ 2971806 h 5073187"/>
              <a:gd name="connsiteX7" fmla="*/ 5073181 w 5943603"/>
              <a:gd name="connsiteY7" fmla="*/ 5073187 h 5073187"/>
              <a:gd name="connsiteX0" fmla="*/ 870420 w 5943603"/>
              <a:gd name="connsiteY0" fmla="*/ 5073184 h 5073187"/>
              <a:gd name="connsiteX1" fmla="*/ 2 w 5943603"/>
              <a:gd name="connsiteY1" fmla="*/ 2971802 h 5073187"/>
              <a:gd name="connsiteX2" fmla="*/ 0 w 5943603"/>
              <a:gd name="connsiteY2" fmla="*/ 2971798 h 5073187"/>
              <a:gd name="connsiteX3" fmla="*/ 870423 w 5943603"/>
              <a:gd name="connsiteY3" fmla="*/ 870418 h 5073187"/>
              <a:gd name="connsiteX4" fmla="*/ 2971805 w 5943603"/>
              <a:gd name="connsiteY4" fmla="*/ 1 h 5073187"/>
              <a:gd name="connsiteX5" fmla="*/ 5073185 w 5943603"/>
              <a:gd name="connsiteY5" fmla="*/ 870424 h 5073187"/>
              <a:gd name="connsiteX6" fmla="*/ 5943602 w 5943603"/>
              <a:gd name="connsiteY6" fmla="*/ 2971806 h 5073187"/>
              <a:gd name="connsiteX7" fmla="*/ 5073181 w 5943603"/>
              <a:gd name="connsiteY7" fmla="*/ 5073187 h 5073187"/>
              <a:gd name="connsiteX8" fmla="*/ 870420 w 5943603"/>
              <a:gd name="connsiteY8" fmla="*/ 5073184 h 5073187"/>
              <a:gd name="connsiteX0" fmla="*/ 5073185 w 5943603"/>
              <a:gd name="connsiteY0" fmla="*/ 870424 h 5073187"/>
              <a:gd name="connsiteX1" fmla="*/ 5943602 w 5943603"/>
              <a:gd name="connsiteY1" fmla="*/ 2971806 h 5073187"/>
              <a:gd name="connsiteX2" fmla="*/ 5073181 w 5943603"/>
              <a:gd name="connsiteY2" fmla="*/ 5073187 h 5073187"/>
              <a:gd name="connsiteX3" fmla="*/ 870420 w 5943603"/>
              <a:gd name="connsiteY3" fmla="*/ 5073184 h 5073187"/>
              <a:gd name="connsiteX4" fmla="*/ 2 w 5943603"/>
              <a:gd name="connsiteY4" fmla="*/ 2971802 h 5073187"/>
              <a:gd name="connsiteX5" fmla="*/ 0 w 5943603"/>
              <a:gd name="connsiteY5" fmla="*/ 2971798 h 5073187"/>
              <a:gd name="connsiteX6" fmla="*/ 870423 w 5943603"/>
              <a:gd name="connsiteY6" fmla="*/ 870418 h 5073187"/>
              <a:gd name="connsiteX7" fmla="*/ 2971805 w 5943603"/>
              <a:gd name="connsiteY7" fmla="*/ 1 h 5073187"/>
              <a:gd name="connsiteX8" fmla="*/ 5164625 w 5943603"/>
              <a:gd name="connsiteY8" fmla="*/ 961864 h 5073187"/>
              <a:gd name="connsiteX0" fmla="*/ 5073185 w 5943603"/>
              <a:gd name="connsiteY0" fmla="*/ 903153 h 5105916"/>
              <a:gd name="connsiteX1" fmla="*/ 5943602 w 5943603"/>
              <a:gd name="connsiteY1" fmla="*/ 3004535 h 5105916"/>
              <a:gd name="connsiteX2" fmla="*/ 5073181 w 5943603"/>
              <a:gd name="connsiteY2" fmla="*/ 5105916 h 5105916"/>
              <a:gd name="connsiteX3" fmla="*/ 870420 w 5943603"/>
              <a:gd name="connsiteY3" fmla="*/ 5105913 h 5105916"/>
              <a:gd name="connsiteX4" fmla="*/ 2 w 5943603"/>
              <a:gd name="connsiteY4" fmla="*/ 3004531 h 5105916"/>
              <a:gd name="connsiteX5" fmla="*/ 0 w 5943603"/>
              <a:gd name="connsiteY5" fmla="*/ 3004527 h 5105916"/>
              <a:gd name="connsiteX6" fmla="*/ 870423 w 5943603"/>
              <a:gd name="connsiteY6" fmla="*/ 903147 h 5105916"/>
              <a:gd name="connsiteX7" fmla="*/ 2971805 w 5943603"/>
              <a:gd name="connsiteY7" fmla="*/ 32730 h 5105916"/>
              <a:gd name="connsiteX8" fmla="*/ 3886200 w 5943603"/>
              <a:gd name="connsiteY8" fmla="*/ 1099528 h 5105916"/>
              <a:gd name="connsiteX0" fmla="*/ 5073185 w 5943603"/>
              <a:gd name="connsiteY0" fmla="*/ 903153 h 5105916"/>
              <a:gd name="connsiteX1" fmla="*/ 5943602 w 5943603"/>
              <a:gd name="connsiteY1" fmla="*/ 3004535 h 5105916"/>
              <a:gd name="connsiteX2" fmla="*/ 5073181 w 5943603"/>
              <a:gd name="connsiteY2" fmla="*/ 5105916 h 5105916"/>
              <a:gd name="connsiteX3" fmla="*/ 870420 w 5943603"/>
              <a:gd name="connsiteY3" fmla="*/ 5105913 h 5105916"/>
              <a:gd name="connsiteX4" fmla="*/ 2 w 5943603"/>
              <a:gd name="connsiteY4" fmla="*/ 3004531 h 5105916"/>
              <a:gd name="connsiteX5" fmla="*/ 0 w 5943603"/>
              <a:gd name="connsiteY5" fmla="*/ 3004527 h 5105916"/>
              <a:gd name="connsiteX6" fmla="*/ 870423 w 5943603"/>
              <a:gd name="connsiteY6" fmla="*/ 903147 h 5105916"/>
              <a:gd name="connsiteX7" fmla="*/ 2971805 w 5943603"/>
              <a:gd name="connsiteY7" fmla="*/ 32730 h 5105916"/>
              <a:gd name="connsiteX0" fmla="*/ 5073185 w 5943603"/>
              <a:gd name="connsiteY0" fmla="*/ 6 h 4202769"/>
              <a:gd name="connsiteX1" fmla="*/ 5943602 w 5943603"/>
              <a:gd name="connsiteY1" fmla="*/ 2101388 h 4202769"/>
              <a:gd name="connsiteX2" fmla="*/ 5073181 w 5943603"/>
              <a:gd name="connsiteY2" fmla="*/ 4202769 h 4202769"/>
              <a:gd name="connsiteX3" fmla="*/ 870420 w 5943603"/>
              <a:gd name="connsiteY3" fmla="*/ 4202766 h 4202769"/>
              <a:gd name="connsiteX4" fmla="*/ 2 w 5943603"/>
              <a:gd name="connsiteY4" fmla="*/ 2101384 h 4202769"/>
              <a:gd name="connsiteX5" fmla="*/ 0 w 5943603"/>
              <a:gd name="connsiteY5" fmla="*/ 2101380 h 4202769"/>
              <a:gd name="connsiteX6" fmla="*/ 870423 w 5943603"/>
              <a:gd name="connsiteY6" fmla="*/ 0 h 4202769"/>
              <a:gd name="connsiteX0" fmla="*/ 5073185 w 5943603"/>
              <a:gd name="connsiteY0" fmla="*/ 0 h 4202763"/>
              <a:gd name="connsiteX1" fmla="*/ 5943602 w 5943603"/>
              <a:gd name="connsiteY1" fmla="*/ 2101382 h 4202763"/>
              <a:gd name="connsiteX2" fmla="*/ 5073181 w 5943603"/>
              <a:gd name="connsiteY2" fmla="*/ 4202763 h 4202763"/>
              <a:gd name="connsiteX3" fmla="*/ 870420 w 5943603"/>
              <a:gd name="connsiteY3" fmla="*/ 4202760 h 4202763"/>
              <a:gd name="connsiteX4" fmla="*/ 2 w 5943603"/>
              <a:gd name="connsiteY4" fmla="*/ 2101378 h 4202763"/>
              <a:gd name="connsiteX5" fmla="*/ 0 w 5943603"/>
              <a:gd name="connsiteY5" fmla="*/ 2101374 h 4202763"/>
              <a:gd name="connsiteX0" fmla="*/ 5073184 w 5943602"/>
              <a:gd name="connsiteY0" fmla="*/ 0 h 4202763"/>
              <a:gd name="connsiteX1" fmla="*/ 5943601 w 5943602"/>
              <a:gd name="connsiteY1" fmla="*/ 2101382 h 4202763"/>
              <a:gd name="connsiteX2" fmla="*/ 5073180 w 5943602"/>
              <a:gd name="connsiteY2" fmla="*/ 4202763 h 4202763"/>
              <a:gd name="connsiteX3" fmla="*/ 870419 w 5943602"/>
              <a:gd name="connsiteY3" fmla="*/ 4202760 h 4202763"/>
              <a:gd name="connsiteX4" fmla="*/ 1 w 5943602"/>
              <a:gd name="connsiteY4" fmla="*/ 2101378 h 4202763"/>
              <a:gd name="connsiteX0" fmla="*/ 4202765 w 5073183"/>
              <a:gd name="connsiteY0" fmla="*/ 0 h 4202763"/>
              <a:gd name="connsiteX1" fmla="*/ 5073182 w 5073183"/>
              <a:gd name="connsiteY1" fmla="*/ 2101382 h 4202763"/>
              <a:gd name="connsiteX2" fmla="*/ 4202761 w 5073183"/>
              <a:gd name="connsiteY2" fmla="*/ 4202763 h 4202763"/>
              <a:gd name="connsiteX3" fmla="*/ 0 w 5073183"/>
              <a:gd name="connsiteY3" fmla="*/ 4202760 h 4202763"/>
              <a:gd name="connsiteX0" fmla="*/ 4 w 870422"/>
              <a:gd name="connsiteY0" fmla="*/ 0 h 4202763"/>
              <a:gd name="connsiteX1" fmla="*/ 870421 w 870422"/>
              <a:gd name="connsiteY1" fmla="*/ 2101382 h 4202763"/>
              <a:gd name="connsiteX2" fmla="*/ 0 w 870422"/>
              <a:gd name="connsiteY2" fmla="*/ 4202763 h 420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422" h="4202763">
                <a:moveTo>
                  <a:pt x="4" y="0"/>
                </a:moveTo>
                <a:cubicBezTo>
                  <a:pt x="557324" y="557322"/>
                  <a:pt x="870422" y="1313211"/>
                  <a:pt x="870421" y="2101382"/>
                </a:cubicBezTo>
                <a:cubicBezTo>
                  <a:pt x="870421" y="2889553"/>
                  <a:pt x="557321" y="3645442"/>
                  <a:pt x="0" y="420276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781145" y="1829463"/>
            <a:ext cx="915059" cy="4418289"/>
          </a:xfrm>
          <a:custGeom>
            <a:avLst/>
            <a:gdLst>
              <a:gd name="connsiteX0" fmla="*/ 0 w 6248400"/>
              <a:gd name="connsiteY0" fmla="*/ 3124200 h 6248400"/>
              <a:gd name="connsiteX1" fmla="*/ 915060 w 6248400"/>
              <a:gd name="connsiteY1" fmla="*/ 915057 h 6248400"/>
              <a:gd name="connsiteX2" fmla="*/ 3124205 w 6248400"/>
              <a:gd name="connsiteY2" fmla="*/ 3 h 6248400"/>
              <a:gd name="connsiteX3" fmla="*/ 5333348 w 6248400"/>
              <a:gd name="connsiteY3" fmla="*/ 915063 h 6248400"/>
              <a:gd name="connsiteX4" fmla="*/ 6248402 w 6248400"/>
              <a:gd name="connsiteY4" fmla="*/ 3124208 h 6248400"/>
              <a:gd name="connsiteX5" fmla="*/ 5333344 w 6248400"/>
              <a:gd name="connsiteY5" fmla="*/ 5333352 h 6248400"/>
              <a:gd name="connsiteX6" fmla="*/ 3124200 w 6248400"/>
              <a:gd name="connsiteY6" fmla="*/ 6248408 h 6248400"/>
              <a:gd name="connsiteX7" fmla="*/ 915057 w 6248400"/>
              <a:gd name="connsiteY7" fmla="*/ 5333349 h 6248400"/>
              <a:gd name="connsiteX8" fmla="*/ 2 w 6248400"/>
              <a:gd name="connsiteY8" fmla="*/ 3124204 h 6248400"/>
              <a:gd name="connsiteX9" fmla="*/ 0 w 6248400"/>
              <a:gd name="connsiteY9" fmla="*/ 3124200 h 6248400"/>
              <a:gd name="connsiteX0" fmla="*/ 3124200 w 6248403"/>
              <a:gd name="connsiteY0" fmla="*/ 6248406 h 6339846"/>
              <a:gd name="connsiteX1" fmla="*/ 915057 w 6248403"/>
              <a:gd name="connsiteY1" fmla="*/ 5333347 h 6339846"/>
              <a:gd name="connsiteX2" fmla="*/ 2 w 6248403"/>
              <a:gd name="connsiteY2" fmla="*/ 3124202 h 6339846"/>
              <a:gd name="connsiteX3" fmla="*/ 0 w 6248403"/>
              <a:gd name="connsiteY3" fmla="*/ 3124198 h 6339846"/>
              <a:gd name="connsiteX4" fmla="*/ 915060 w 6248403"/>
              <a:gd name="connsiteY4" fmla="*/ 915055 h 6339846"/>
              <a:gd name="connsiteX5" fmla="*/ 3124205 w 6248403"/>
              <a:gd name="connsiteY5" fmla="*/ 1 h 6339846"/>
              <a:gd name="connsiteX6" fmla="*/ 5333348 w 6248403"/>
              <a:gd name="connsiteY6" fmla="*/ 915061 h 6339846"/>
              <a:gd name="connsiteX7" fmla="*/ 6248402 w 6248403"/>
              <a:gd name="connsiteY7" fmla="*/ 3124206 h 6339846"/>
              <a:gd name="connsiteX8" fmla="*/ 5333344 w 6248403"/>
              <a:gd name="connsiteY8" fmla="*/ 5333350 h 6339846"/>
              <a:gd name="connsiteX9" fmla="*/ 3215640 w 6248403"/>
              <a:gd name="connsiteY9" fmla="*/ 6339846 h 6339846"/>
              <a:gd name="connsiteX0" fmla="*/ 3124200 w 6248403"/>
              <a:gd name="connsiteY0" fmla="*/ 6248406 h 6248406"/>
              <a:gd name="connsiteX1" fmla="*/ 915057 w 6248403"/>
              <a:gd name="connsiteY1" fmla="*/ 5333347 h 6248406"/>
              <a:gd name="connsiteX2" fmla="*/ 2 w 6248403"/>
              <a:gd name="connsiteY2" fmla="*/ 3124202 h 6248406"/>
              <a:gd name="connsiteX3" fmla="*/ 0 w 6248403"/>
              <a:gd name="connsiteY3" fmla="*/ 3124198 h 6248406"/>
              <a:gd name="connsiteX4" fmla="*/ 915060 w 6248403"/>
              <a:gd name="connsiteY4" fmla="*/ 915055 h 6248406"/>
              <a:gd name="connsiteX5" fmla="*/ 3124205 w 6248403"/>
              <a:gd name="connsiteY5" fmla="*/ 1 h 6248406"/>
              <a:gd name="connsiteX6" fmla="*/ 5333348 w 6248403"/>
              <a:gd name="connsiteY6" fmla="*/ 915061 h 6248406"/>
              <a:gd name="connsiteX7" fmla="*/ 6248402 w 6248403"/>
              <a:gd name="connsiteY7" fmla="*/ 3124206 h 6248406"/>
              <a:gd name="connsiteX8" fmla="*/ 5333344 w 6248403"/>
              <a:gd name="connsiteY8" fmla="*/ 5333350 h 6248406"/>
              <a:gd name="connsiteX0" fmla="*/ 915057 w 6248403"/>
              <a:gd name="connsiteY0" fmla="*/ 5333347 h 5333350"/>
              <a:gd name="connsiteX1" fmla="*/ 2 w 6248403"/>
              <a:gd name="connsiteY1" fmla="*/ 3124202 h 5333350"/>
              <a:gd name="connsiteX2" fmla="*/ 0 w 6248403"/>
              <a:gd name="connsiteY2" fmla="*/ 3124198 h 5333350"/>
              <a:gd name="connsiteX3" fmla="*/ 915060 w 6248403"/>
              <a:gd name="connsiteY3" fmla="*/ 915055 h 5333350"/>
              <a:gd name="connsiteX4" fmla="*/ 3124205 w 6248403"/>
              <a:gd name="connsiteY4" fmla="*/ 1 h 5333350"/>
              <a:gd name="connsiteX5" fmla="*/ 5333348 w 6248403"/>
              <a:gd name="connsiteY5" fmla="*/ 915061 h 5333350"/>
              <a:gd name="connsiteX6" fmla="*/ 6248402 w 6248403"/>
              <a:gd name="connsiteY6" fmla="*/ 3124206 h 5333350"/>
              <a:gd name="connsiteX7" fmla="*/ 5333344 w 6248403"/>
              <a:gd name="connsiteY7" fmla="*/ 5333350 h 5333350"/>
              <a:gd name="connsiteX0" fmla="*/ 2 w 6248403"/>
              <a:gd name="connsiteY0" fmla="*/ 3124202 h 5333350"/>
              <a:gd name="connsiteX1" fmla="*/ 0 w 6248403"/>
              <a:gd name="connsiteY1" fmla="*/ 3124198 h 5333350"/>
              <a:gd name="connsiteX2" fmla="*/ 915060 w 6248403"/>
              <a:gd name="connsiteY2" fmla="*/ 915055 h 5333350"/>
              <a:gd name="connsiteX3" fmla="*/ 3124205 w 6248403"/>
              <a:gd name="connsiteY3" fmla="*/ 1 h 5333350"/>
              <a:gd name="connsiteX4" fmla="*/ 5333348 w 6248403"/>
              <a:gd name="connsiteY4" fmla="*/ 915061 h 5333350"/>
              <a:gd name="connsiteX5" fmla="*/ 6248402 w 6248403"/>
              <a:gd name="connsiteY5" fmla="*/ 3124206 h 5333350"/>
              <a:gd name="connsiteX6" fmla="*/ 5333344 w 6248403"/>
              <a:gd name="connsiteY6" fmla="*/ 5333350 h 5333350"/>
              <a:gd name="connsiteX0" fmla="*/ 0 w 6248401"/>
              <a:gd name="connsiteY0" fmla="*/ 3124202 h 5333350"/>
              <a:gd name="connsiteX1" fmla="*/ 915058 w 6248401"/>
              <a:gd name="connsiteY1" fmla="*/ 915055 h 5333350"/>
              <a:gd name="connsiteX2" fmla="*/ 3124203 w 6248401"/>
              <a:gd name="connsiteY2" fmla="*/ 1 h 5333350"/>
              <a:gd name="connsiteX3" fmla="*/ 5333346 w 6248401"/>
              <a:gd name="connsiteY3" fmla="*/ 915061 h 5333350"/>
              <a:gd name="connsiteX4" fmla="*/ 6248400 w 6248401"/>
              <a:gd name="connsiteY4" fmla="*/ 3124206 h 5333350"/>
              <a:gd name="connsiteX5" fmla="*/ 5333342 w 6248401"/>
              <a:gd name="connsiteY5" fmla="*/ 5333350 h 5333350"/>
              <a:gd name="connsiteX0" fmla="*/ 0 w 5333343"/>
              <a:gd name="connsiteY0" fmla="*/ 915055 h 5333350"/>
              <a:gd name="connsiteX1" fmla="*/ 2209145 w 5333343"/>
              <a:gd name="connsiteY1" fmla="*/ 1 h 5333350"/>
              <a:gd name="connsiteX2" fmla="*/ 4418288 w 5333343"/>
              <a:gd name="connsiteY2" fmla="*/ 915061 h 5333350"/>
              <a:gd name="connsiteX3" fmla="*/ 5333342 w 5333343"/>
              <a:gd name="connsiteY3" fmla="*/ 3124206 h 5333350"/>
              <a:gd name="connsiteX4" fmla="*/ 4418284 w 5333343"/>
              <a:gd name="connsiteY4" fmla="*/ 5333350 h 5333350"/>
              <a:gd name="connsiteX0" fmla="*/ 0 w 3124198"/>
              <a:gd name="connsiteY0" fmla="*/ 0 h 5333349"/>
              <a:gd name="connsiteX1" fmla="*/ 2209143 w 3124198"/>
              <a:gd name="connsiteY1" fmla="*/ 915060 h 5333349"/>
              <a:gd name="connsiteX2" fmla="*/ 3124197 w 3124198"/>
              <a:gd name="connsiteY2" fmla="*/ 3124205 h 5333349"/>
              <a:gd name="connsiteX3" fmla="*/ 2209139 w 3124198"/>
              <a:gd name="connsiteY3" fmla="*/ 5333349 h 5333349"/>
              <a:gd name="connsiteX0" fmla="*/ 4 w 915059"/>
              <a:gd name="connsiteY0" fmla="*/ 0 h 4418289"/>
              <a:gd name="connsiteX1" fmla="*/ 915058 w 915059"/>
              <a:gd name="connsiteY1" fmla="*/ 2209145 h 4418289"/>
              <a:gd name="connsiteX2" fmla="*/ 0 w 915059"/>
              <a:gd name="connsiteY2" fmla="*/ 4418289 h 441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5059" h="4418289">
                <a:moveTo>
                  <a:pt x="4" y="0"/>
                </a:moveTo>
                <a:cubicBezTo>
                  <a:pt x="585905" y="585902"/>
                  <a:pt x="915059" y="1380556"/>
                  <a:pt x="915058" y="2209145"/>
                </a:cubicBezTo>
                <a:cubicBezTo>
                  <a:pt x="915058" y="3037735"/>
                  <a:pt x="585902" y="3832387"/>
                  <a:pt x="0" y="441828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29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8339138" y="2909888"/>
            <a:ext cx="314325" cy="738187"/>
          </a:xfrm>
          <a:custGeom>
            <a:avLst/>
            <a:gdLst>
              <a:gd name="connsiteX0" fmla="*/ 104775 w 314325"/>
              <a:gd name="connsiteY0" fmla="*/ 0 h 738187"/>
              <a:gd name="connsiteX1" fmla="*/ 71437 w 314325"/>
              <a:gd name="connsiteY1" fmla="*/ 185737 h 738187"/>
              <a:gd name="connsiteX2" fmla="*/ 0 w 314325"/>
              <a:gd name="connsiteY2" fmla="*/ 385762 h 738187"/>
              <a:gd name="connsiteX3" fmla="*/ 80962 w 314325"/>
              <a:gd name="connsiteY3" fmla="*/ 552450 h 738187"/>
              <a:gd name="connsiteX4" fmla="*/ 157162 w 314325"/>
              <a:gd name="connsiteY4" fmla="*/ 738187 h 738187"/>
              <a:gd name="connsiteX5" fmla="*/ 247650 w 314325"/>
              <a:gd name="connsiteY5" fmla="*/ 561975 h 738187"/>
              <a:gd name="connsiteX6" fmla="*/ 314325 w 314325"/>
              <a:gd name="connsiteY6" fmla="*/ 357187 h 738187"/>
              <a:gd name="connsiteX7" fmla="*/ 214312 w 314325"/>
              <a:gd name="connsiteY7" fmla="*/ 171450 h 738187"/>
              <a:gd name="connsiteX8" fmla="*/ 104775 w 314325"/>
              <a:gd name="connsiteY8" fmla="*/ 0 h 73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5" h="738187">
                <a:moveTo>
                  <a:pt x="104775" y="0"/>
                </a:moveTo>
                <a:lnTo>
                  <a:pt x="71437" y="185737"/>
                </a:lnTo>
                <a:lnTo>
                  <a:pt x="0" y="385762"/>
                </a:lnTo>
                <a:lnTo>
                  <a:pt x="80962" y="552450"/>
                </a:lnTo>
                <a:lnTo>
                  <a:pt x="157162" y="738187"/>
                </a:lnTo>
                <a:lnTo>
                  <a:pt x="247650" y="561975"/>
                </a:lnTo>
                <a:lnTo>
                  <a:pt x="314325" y="357187"/>
                </a:lnTo>
                <a:lnTo>
                  <a:pt x="214312" y="171450"/>
                </a:lnTo>
                <a:lnTo>
                  <a:pt x="104775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uncertainty grows as the</a:t>
            </a:r>
            <a:br>
              <a:rPr lang="en-US" dirty="0" smtClean="0"/>
            </a:br>
            <a:r>
              <a:rPr lang="en-US" dirty="0" smtClean="0"/>
              <a:t>robot moves farther</a:t>
            </a:r>
            <a:br>
              <a:rPr lang="en-US" dirty="0" smtClean="0"/>
            </a:br>
            <a:r>
              <a:rPr lang="en-US" dirty="0" smtClean="0"/>
              <a:t>away from the landmarks</a:t>
            </a:r>
          </a:p>
          <a:p>
            <a:pPr lvl="1"/>
            <a:r>
              <a:rPr lang="en-US" dirty="0" smtClean="0"/>
              <a:t>but not as dramatically</a:t>
            </a:r>
            <a:br>
              <a:rPr lang="en-US" dirty="0" smtClean="0"/>
            </a:br>
            <a:r>
              <a:rPr lang="en-US" dirty="0" smtClean="0"/>
              <a:t>as the previously slide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008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457200"/>
            <a:ext cx="4267200" cy="426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38600" y="1905000"/>
            <a:ext cx="4876800" cy="4876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0800" y="42672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95800" y="609600"/>
            <a:ext cx="3962400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91000" y="304800"/>
            <a:ext cx="4572000" cy="457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91000" y="2057400"/>
            <a:ext cx="4572000" cy="4572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43400" y="2209800"/>
            <a:ext cx="4267200" cy="426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454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triangulation uses angular information to infer position</a:t>
            </a:r>
          </a:p>
          <a:p>
            <a:pPr lvl="1"/>
            <a:r>
              <a:rPr lang="en-US" dirty="0" smtClean="0">
                <a:hlinkClick r:id="rId2"/>
              </a:rPr>
              <a:t>http://longhamscouts.org.uk/content/view/52/38/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landmark_triangul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3646" y="1900369"/>
            <a:ext cx="4736708" cy="42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745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robotics the problem often appears as something like:</a:t>
            </a:r>
          </a:p>
          <a:p>
            <a:pPr lvl="1"/>
            <a:r>
              <a:rPr lang="en-US" dirty="0" smtClean="0"/>
              <a:t>suppose the robot has a (calibrated) camera that detects two landmarks (with known location)</a:t>
            </a:r>
          </a:p>
          <a:p>
            <a:pPr lvl="2"/>
            <a:r>
              <a:rPr lang="en-US" dirty="0" smtClean="0"/>
              <a:t>then we can determine the angular separation, or relative bearing,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/>
              <a:t> between the two landmarks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V="1">
            <a:off x="3124200" y="3962400"/>
            <a:ext cx="1981200" cy="9144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229100" y="4000500"/>
            <a:ext cx="1752600" cy="10668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0" y="4800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30874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9125" y="33160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position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5534799"/>
            <a:ext cx="1048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FF00"/>
                </a:solidFill>
              </a:rPr>
              <a:t>unknown</a:t>
            </a:r>
          </a:p>
          <a:p>
            <a:pPr algn="ctr"/>
            <a:r>
              <a:rPr lang="en-US" dirty="0" smtClean="0">
                <a:solidFill>
                  <a:srgbClr val="00FF00"/>
                </a:solidFill>
              </a:rPr>
              <a:t>position</a:t>
            </a:r>
            <a:endParaRPr lang="en-US" dirty="0">
              <a:solidFill>
                <a:srgbClr val="00FF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657600" y="3429000"/>
            <a:ext cx="1981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562600" y="3581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53340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48478" y="31358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400" y="44312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600" y="41910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6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State Estimation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specified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= 0.01 * actual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static_state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3352799" y="3048001"/>
            <a:ext cx="2438402" cy="2362203"/>
          </a:xfrm>
          <a:custGeom>
            <a:avLst/>
            <a:gdLst>
              <a:gd name="connsiteX0" fmla="*/ 0 w 2438400"/>
              <a:gd name="connsiteY0" fmla="*/ 1181100 h 2362200"/>
              <a:gd name="connsiteX1" fmla="*/ 370888 w 2438400"/>
              <a:gd name="connsiteY1" fmla="*/ 332787 h 2362200"/>
              <a:gd name="connsiteX2" fmla="*/ 1219202 w 2438400"/>
              <a:gd name="connsiteY2" fmla="*/ 2 h 2362200"/>
              <a:gd name="connsiteX3" fmla="*/ 2067515 w 2438400"/>
              <a:gd name="connsiteY3" fmla="*/ 332790 h 2362200"/>
              <a:gd name="connsiteX4" fmla="*/ 2438400 w 2438400"/>
              <a:gd name="connsiteY4" fmla="*/ 1181104 h 2362200"/>
              <a:gd name="connsiteX5" fmla="*/ 2067513 w 2438400"/>
              <a:gd name="connsiteY5" fmla="*/ 2029418 h 2362200"/>
              <a:gd name="connsiteX6" fmla="*/ 1219199 w 2438400"/>
              <a:gd name="connsiteY6" fmla="*/ 2362204 h 2362200"/>
              <a:gd name="connsiteX7" fmla="*/ 370885 w 2438400"/>
              <a:gd name="connsiteY7" fmla="*/ 2029417 h 2362200"/>
              <a:gd name="connsiteX8" fmla="*/ -1 w 2438400"/>
              <a:gd name="connsiteY8" fmla="*/ 1181103 h 2362200"/>
              <a:gd name="connsiteX9" fmla="*/ 0 w 2438400"/>
              <a:gd name="connsiteY9" fmla="*/ 1181100 h 2362200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9" fmla="*/ 91441 w 2438402"/>
              <a:gd name="connsiteY9" fmla="*/ 1272539 h 2362203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9" fmla="*/ 1 w 2438402"/>
              <a:gd name="connsiteY9" fmla="*/ 1181099 h 236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2" h="2362203">
                <a:moveTo>
                  <a:pt x="1" y="1181099"/>
                </a:moveTo>
                <a:cubicBezTo>
                  <a:pt x="1" y="861351"/>
                  <a:pt x="133824" y="555265"/>
                  <a:pt x="370889" y="332786"/>
                </a:cubicBezTo>
                <a:cubicBezTo>
                  <a:pt x="598321" y="119347"/>
                  <a:pt x="902551" y="0"/>
                  <a:pt x="1219203" y="1"/>
                </a:cubicBezTo>
                <a:cubicBezTo>
                  <a:pt x="1535855" y="1"/>
                  <a:pt x="1840085" y="119349"/>
                  <a:pt x="2067516" y="332789"/>
                </a:cubicBezTo>
                <a:cubicBezTo>
                  <a:pt x="2304580" y="555269"/>
                  <a:pt x="2438402" y="861355"/>
                  <a:pt x="2438401" y="1181103"/>
                </a:cubicBezTo>
                <a:cubicBezTo>
                  <a:pt x="2438401" y="1500851"/>
                  <a:pt x="2304579" y="1806937"/>
                  <a:pt x="2067514" y="2029417"/>
                </a:cubicBezTo>
                <a:cubicBezTo>
                  <a:pt x="1840082" y="2242857"/>
                  <a:pt x="1535852" y="2362203"/>
                  <a:pt x="1219200" y="2362203"/>
                </a:cubicBezTo>
                <a:cubicBezTo>
                  <a:pt x="902548" y="2362203"/>
                  <a:pt x="598318" y="2242856"/>
                  <a:pt x="370886" y="2029416"/>
                </a:cubicBezTo>
                <a:cubicBezTo>
                  <a:pt x="133822" y="1806936"/>
                  <a:pt x="0" y="1500850"/>
                  <a:pt x="0" y="1181102"/>
                </a:cubicBezTo>
                <a:lnTo>
                  <a:pt x="1" y="1181099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unknown position must lie somewhere on a circle arc</a:t>
            </a:r>
          </a:p>
          <a:p>
            <a:pPr lvl="1"/>
            <a:r>
              <a:rPr lang="en-US" dirty="0" smtClean="0"/>
              <a:t>Euclid proved that any point on the shown circular arc forms an inscribed triangle with angle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we need at least one more beacon to estimate the robot’s location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V="1">
            <a:off x="3124200" y="3962400"/>
            <a:ext cx="1981200" cy="9144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229100" y="4000500"/>
            <a:ext cx="1752600" cy="10668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0" y="4800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495800" y="53340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28194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2400" y="30480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90800" y="30874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9125" y="33160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position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657600" y="3429000"/>
            <a:ext cx="1981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48478" y="31358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2857500" y="4229100"/>
            <a:ext cx="160020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657600" y="3639235"/>
            <a:ext cx="1981200" cy="138996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581400" y="49530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657600" y="44958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62600" y="3581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2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State Estimation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specified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= 100 * actual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static_state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State Estimation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our measurements get progressively noisier over time</a:t>
            </a:r>
            <a:endParaRPr lang="en-US" dirty="0"/>
          </a:p>
        </p:txBody>
      </p:sp>
      <p:pic>
        <p:nvPicPr>
          <p:cNvPr id="7" name="Picture 6" descr="static_state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9409" y="6019800"/>
            <a:ext cx="604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 variance increases 10% for each successive measurement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estimate the level of water in the tank; the water could be</a:t>
            </a:r>
          </a:p>
          <a:p>
            <a:pPr lvl="1"/>
            <a:r>
              <a:rPr lang="en-US" dirty="0" smtClean="0"/>
              <a:t>static, filling, or emptying</a:t>
            </a:r>
          </a:p>
          <a:p>
            <a:pPr lvl="1"/>
            <a:r>
              <a:rPr lang="en-US" dirty="0" smtClean="0"/>
              <a:t>not sloshing or sloshing</a:t>
            </a:r>
          </a:p>
        </p:txBody>
      </p:sp>
      <p:pic>
        <p:nvPicPr>
          <p:cNvPr id="9" name="Picture 8" descr="t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676400"/>
            <a:ext cx="4495238" cy="44825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static level</a:t>
            </a: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971800" y="2057400"/>
          <a:ext cx="13954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" name="Equation" r:id="rId3" imgW="507960" imgH="228600" progId="Equation.3">
                  <p:embed/>
                </p:oleObj>
              </mc:Choice>
              <mc:Fallback>
                <p:oleObj name="Equation" r:id="rId3" imgW="507960" imgH="228600" progId="Equation.3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57400"/>
                        <a:ext cx="1395413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971800" y="3115469"/>
          <a:ext cx="18827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5" name="Equation" r:id="rId5" imgW="685800" imgH="228600" progId="Equation.3">
                  <p:embed/>
                </p:oleObj>
              </mc:Choice>
              <mc:Fallback>
                <p:oleObj name="Equation" r:id="rId5" imgW="685800" imgH="2286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15469"/>
                        <a:ext cx="18827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7865" y="22098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553" y="3244334"/>
            <a:ext cx="210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35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2779</TotalTime>
  <Words>1325</Words>
  <Application>Microsoft Office PowerPoint</Application>
  <PresentationFormat>On-screen Show (4:3)</PresentationFormat>
  <Paragraphs>299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Bookman Old Style</vt:lpstr>
      <vt:lpstr>Calibri</vt:lpstr>
      <vt:lpstr>Gill Sans MT</vt:lpstr>
      <vt:lpstr>Times New Roman</vt:lpstr>
      <vt:lpstr>Wingdings</vt:lpstr>
      <vt:lpstr>Wingdings 3</vt:lpstr>
      <vt:lpstr>Origin</vt:lpstr>
      <vt:lpstr>Equation</vt:lpstr>
      <vt:lpstr>Kalman Filter Examples</vt:lpstr>
      <vt:lpstr>Static State Estimation</vt:lpstr>
      <vt:lpstr>Static State Estimation</vt:lpstr>
      <vt:lpstr>Static State Estimation</vt:lpstr>
      <vt:lpstr>Static State Estimation</vt:lpstr>
      <vt:lpstr>Static State Estimation</vt:lpstr>
      <vt:lpstr>Static State Estimation</vt:lpstr>
      <vt:lpstr>Tank of Water</vt:lpstr>
      <vt:lpstr>Tank of Water</vt:lpstr>
      <vt:lpstr>Tank of Water: Static and Not Sloshing</vt:lpstr>
      <vt:lpstr>Tank of Water: Static and Not Sloshing</vt:lpstr>
      <vt:lpstr>Tank of Water: Filling and Not Sloshing</vt:lpstr>
      <vt:lpstr>Tank of Water: Static and Not Sloshing</vt:lpstr>
      <vt:lpstr>Tank of Water: Filling and not Sloshing</vt:lpstr>
      <vt:lpstr>Tank of Water: Filling and not Sloshing</vt:lpstr>
      <vt:lpstr>Tank of Water: Filling and not Sloshing</vt:lpstr>
      <vt:lpstr>Tank of Water: Filling and not Sloshing</vt:lpstr>
      <vt:lpstr>Tank of Water: Filling and not Sloshing</vt:lpstr>
      <vt:lpstr>Tank of Water</vt:lpstr>
      <vt:lpstr>Tank of Water: Filling and not Sloshing</vt:lpstr>
      <vt:lpstr>Tank of Water: Filling and not Sloshing</vt:lpstr>
      <vt:lpstr>Tank of Water</vt:lpstr>
      <vt:lpstr>Tank of Water: Filling and not Sloshing</vt:lpstr>
      <vt:lpstr>Tank of Water: Filling and not Sloshing</vt:lpstr>
      <vt:lpstr>Tank of Water: Static and not Sloshing</vt:lpstr>
      <vt:lpstr>Tank of Water: Static and not Sloshing</vt:lpstr>
      <vt:lpstr>Tank of Water: Static and not Sloshing</vt:lpstr>
      <vt:lpstr>Projectile Motion</vt:lpstr>
      <vt:lpstr>Projectile Motion</vt:lpstr>
      <vt:lpstr>Projectile Motion</vt:lpstr>
      <vt:lpstr>Omnidirectional Robot</vt:lpstr>
      <vt:lpstr>Omnidirectional Robot</vt:lpstr>
      <vt:lpstr>Differential Drive</vt:lpstr>
      <vt:lpstr>Differential Drive</vt:lpstr>
      <vt:lpstr>Differential Drive</vt:lpstr>
      <vt:lpstr>Measurement Model</vt:lpstr>
      <vt:lpstr>Landmarks</vt:lpstr>
      <vt:lpstr>Landmarks for Mobile Robots</vt:lpstr>
      <vt:lpstr>Landmarks: RoboSoccer</vt:lpstr>
      <vt:lpstr>Landmarks: Retroreflector</vt:lpstr>
      <vt:lpstr>Landmarks: Active Light</vt:lpstr>
      <vt:lpstr>Trilateration</vt:lpstr>
      <vt:lpstr>Trilateration</vt:lpstr>
      <vt:lpstr>Trilateration</vt:lpstr>
      <vt:lpstr>Trilateration</vt:lpstr>
      <vt:lpstr>Trilateration</vt:lpstr>
      <vt:lpstr>Trilateration</vt:lpstr>
      <vt:lpstr>Triangulation</vt:lpstr>
      <vt:lpstr>Triangulation</vt:lpstr>
      <vt:lpstr>Triangulation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65</cp:revision>
  <dcterms:created xsi:type="dcterms:W3CDTF">2011-01-07T01:27:12Z</dcterms:created>
  <dcterms:modified xsi:type="dcterms:W3CDTF">2018-02-28T18:02:30Z</dcterms:modified>
</cp:coreProperties>
</file>